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82" r:id="rId4"/>
    <p:sldId id="283" r:id="rId5"/>
    <p:sldId id="284" r:id="rId6"/>
    <p:sldId id="285" r:id="rId7"/>
    <p:sldId id="286" r:id="rId8"/>
    <p:sldId id="287" r:id="rId9"/>
    <p:sldId id="281" r:id="rId10"/>
    <p:sldId id="288" r:id="rId11"/>
    <p:sldId id="291" r:id="rId12"/>
    <p:sldId id="290" r:id="rId13"/>
    <p:sldId id="318" r:id="rId14"/>
    <p:sldId id="289" r:id="rId15"/>
    <p:sldId id="319" r:id="rId16"/>
    <p:sldId id="293" r:id="rId17"/>
    <p:sldId id="292" r:id="rId18"/>
    <p:sldId id="320" r:id="rId19"/>
    <p:sldId id="321" r:id="rId20"/>
    <p:sldId id="294" r:id="rId21"/>
    <p:sldId id="295" r:id="rId22"/>
    <p:sldId id="296" r:id="rId23"/>
    <p:sldId id="298" r:id="rId24"/>
    <p:sldId id="297" r:id="rId25"/>
    <p:sldId id="322" r:id="rId26"/>
    <p:sldId id="299" r:id="rId27"/>
    <p:sldId id="312" r:id="rId28"/>
    <p:sldId id="323" r:id="rId29"/>
    <p:sldId id="324" r:id="rId30"/>
    <p:sldId id="302" r:id="rId31"/>
    <p:sldId id="301" r:id="rId32"/>
    <p:sldId id="325" r:id="rId33"/>
    <p:sldId id="326" r:id="rId34"/>
    <p:sldId id="303" r:id="rId35"/>
    <p:sldId id="304" r:id="rId36"/>
    <p:sldId id="305" r:id="rId37"/>
    <p:sldId id="306" r:id="rId38"/>
    <p:sldId id="307" r:id="rId39"/>
    <p:sldId id="313" r:id="rId40"/>
    <p:sldId id="311" r:id="rId41"/>
    <p:sldId id="314" r:id="rId42"/>
    <p:sldId id="327" r:id="rId43"/>
    <p:sldId id="328" r:id="rId44"/>
    <p:sldId id="315" r:id="rId45"/>
    <p:sldId id="329" r:id="rId46"/>
    <p:sldId id="330" r:id="rId47"/>
    <p:sldId id="331" r:id="rId48"/>
    <p:sldId id="332" r:id="rId49"/>
    <p:sldId id="309" r:id="rId50"/>
    <p:sldId id="310" r:id="rId51"/>
    <p:sldId id="316" r:id="rId52"/>
    <p:sldId id="336" r:id="rId53"/>
    <p:sldId id="317" r:id="rId54"/>
    <p:sldId id="337" r:id="rId55"/>
    <p:sldId id="335" r:id="rId56"/>
    <p:sldId id="334" r:id="rId57"/>
    <p:sldId id="338" r:id="rId58"/>
    <p:sldId id="333" r:id="rId59"/>
    <p:sldId id="339" r:id="rId60"/>
    <p:sldId id="346" r:id="rId61"/>
    <p:sldId id="347" r:id="rId62"/>
    <p:sldId id="340" r:id="rId63"/>
    <p:sldId id="341" r:id="rId64"/>
    <p:sldId id="348" r:id="rId65"/>
    <p:sldId id="349" r:id="rId66"/>
    <p:sldId id="342" r:id="rId67"/>
    <p:sldId id="343" r:id="rId68"/>
    <p:sldId id="345" r:id="rId69"/>
    <p:sldId id="344" r:id="rId70"/>
    <p:sldId id="350" r:id="rId71"/>
    <p:sldId id="351" r:id="rId72"/>
    <p:sldId id="352" r:id="rId73"/>
    <p:sldId id="276"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80946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930949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553530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68780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F960DDD-4718-482C-A6B9-FCC1F2B6A5D8}"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4087317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960DDD-4718-482C-A6B9-FCC1F2B6A5D8}"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21009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F960DDD-4718-482C-A6B9-FCC1F2B6A5D8}" type="datetimeFigureOut">
              <a:rPr lang="zh-CN" altLang="en-US" smtClean="0"/>
              <a:t>2018/11/4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81542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F960DDD-4718-482C-A6B9-FCC1F2B6A5D8}" type="datetimeFigureOut">
              <a:rPr lang="zh-CN" altLang="en-US" smtClean="0"/>
              <a:t>2018/11/4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471507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F960DDD-4718-482C-A6B9-FCC1F2B6A5D8}" type="datetimeFigureOut">
              <a:rPr lang="zh-CN" altLang="en-US" smtClean="0"/>
              <a:t>2018/11/4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004382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F960DDD-4718-482C-A6B9-FCC1F2B6A5D8}"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3807712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F960DDD-4718-482C-A6B9-FCC1F2B6A5D8}"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167668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960DDD-4718-482C-A6B9-FCC1F2B6A5D8}" type="datetimeFigureOut">
              <a:rPr lang="zh-CN" altLang="en-US" smtClean="0"/>
              <a:t>2018/11/4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773054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199" y="627595"/>
            <a:ext cx="7071602" cy="5602810"/>
          </a:xfrm>
          <a:prstGeom prst="rect">
            <a:avLst/>
          </a:prstGeom>
        </p:spPr>
      </p:pic>
      <p:sp>
        <p:nvSpPr>
          <p:cNvPr id="2" name="标题 1"/>
          <p:cNvSpPr>
            <a:spLocks noGrp="1"/>
          </p:cNvSpPr>
          <p:nvPr>
            <p:ph type="ctrTitle"/>
          </p:nvPr>
        </p:nvSpPr>
        <p:spPr/>
        <p:txBody>
          <a:bodyPr>
            <a:normAutofit/>
          </a:bodyPr>
          <a:lstStyle/>
          <a:p>
            <a:r>
              <a:rPr lang="en-US" altLang="zh-CN" sz="9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CFM56-7B</a:t>
            </a:r>
            <a:endParaRPr lang="zh-CN" altLang="en-US" sz="9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353683" y="6003985"/>
            <a:ext cx="3778370" cy="646331"/>
          </a:xfrm>
          <a:prstGeom prst="rect">
            <a:avLst/>
          </a:prstGeom>
          <a:noFill/>
        </p:spPr>
        <p:txBody>
          <a:bodyPr wrap="square" rtlCol="0">
            <a:spAutoFit/>
          </a:bodyPr>
          <a:lstStyle/>
          <a:p>
            <a:r>
              <a:rPr lang="zh-CN" altLang="en-US" sz="3600" dirty="0">
                <a:solidFill>
                  <a:srgbClr val="FF0000"/>
                </a:solidFill>
                <a:latin typeface="方正超粗黑_GBK" panose="03000509000000000000" pitchFamily="65" charset="-122"/>
                <a:ea typeface="方正超粗黑_GBK" panose="03000509000000000000" pitchFamily="65" charset="-122"/>
              </a:rPr>
              <a:t>发动</a:t>
            </a:r>
            <a:r>
              <a:rPr lang="zh-CN" altLang="en-US" sz="3600" dirty="0" smtClean="0">
                <a:solidFill>
                  <a:srgbClr val="FF0000"/>
                </a:solidFill>
                <a:latin typeface="方正超粗黑_GBK" panose="03000509000000000000" pitchFamily="65" charset="-122"/>
                <a:ea typeface="方正超粗黑_GBK" panose="03000509000000000000" pitchFamily="65" charset="-122"/>
              </a:rPr>
              <a:t>机孔探检查</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8126083" y="6003985"/>
            <a:ext cx="3778370" cy="646331"/>
          </a:xfrm>
          <a:prstGeom prst="rect">
            <a:avLst/>
          </a:prstGeom>
          <a:noFill/>
        </p:spPr>
        <p:txBody>
          <a:bodyPr wrap="square" rtlCol="0">
            <a:spAutoFit/>
          </a:bodyPr>
          <a:lstStyle/>
          <a:p>
            <a:r>
              <a:rPr lang="en-US" altLang="zh-CN" sz="3600" dirty="0" smtClean="0">
                <a:solidFill>
                  <a:srgbClr val="FF0000"/>
                </a:solidFill>
                <a:latin typeface="方正超粗黑_GBK" panose="03000509000000000000" pitchFamily="65" charset="-122"/>
                <a:ea typeface="方正超粗黑_GBK" panose="03000509000000000000" pitchFamily="65" charset="-122"/>
              </a:rPr>
              <a:t>2018.11.2</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197804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81152" y="0"/>
            <a:ext cx="10429695" cy="6858000"/>
          </a:xfrm>
          <a:prstGeom prst="rect">
            <a:avLst/>
          </a:prstGeom>
        </p:spPr>
      </p:pic>
      <p:sp>
        <p:nvSpPr>
          <p:cNvPr id="5" name="圆角矩形 4"/>
          <p:cNvSpPr/>
          <p:nvPr/>
        </p:nvSpPr>
        <p:spPr>
          <a:xfrm>
            <a:off x="3148641" y="2544793"/>
            <a:ext cx="1673525" cy="167352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540092" y="5705744"/>
            <a:ext cx="3393116"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ENG PRI</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573655" y="4688781"/>
            <a:ext cx="4248511" cy="1200329"/>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当将显示选择面板上的主板</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电门设定到</a:t>
            </a:r>
            <a:r>
              <a:rPr lang="en-US" altLang="zh-CN" dirty="0">
                <a:latin typeface="方正超粗黑_GBK" panose="03000509000000000000" pitchFamily="65" charset="-122"/>
                <a:ea typeface="方正超粗黑_GBK" panose="03000509000000000000" pitchFamily="65" charset="-122"/>
              </a:rPr>
              <a:t>INBD ENG PRI</a:t>
            </a:r>
            <a:r>
              <a:rPr lang="zh-CN" altLang="en-US" dirty="0">
                <a:latin typeface="方正超粗黑_GBK" panose="03000509000000000000" pitchFamily="65" charset="-122"/>
                <a:ea typeface="方正超粗黑_GBK" panose="03000509000000000000" pitchFamily="65" charset="-122"/>
              </a:rPr>
              <a:t>时，内侧</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显示主发动机参数。原有的导航数据不显示，上中央</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不显示任何数据（空白）。</a:t>
            </a:r>
          </a:p>
        </p:txBody>
      </p:sp>
      <p:sp>
        <p:nvSpPr>
          <p:cNvPr id="11" name="椭圆 10"/>
          <p:cNvSpPr/>
          <p:nvPr/>
        </p:nvSpPr>
        <p:spPr>
          <a:xfrm>
            <a:off x="5848708" y="2070340"/>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7349703" y="2557734"/>
            <a:ext cx="1673525" cy="167352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009953" y="293299"/>
            <a:ext cx="483081" cy="47445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635704" y="293299"/>
            <a:ext cx="483081" cy="47445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23213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35355" y="0"/>
            <a:ext cx="10321290" cy="6858000"/>
          </a:xfrm>
          <a:prstGeom prst="rect">
            <a:avLst/>
          </a:prstGeom>
        </p:spPr>
      </p:pic>
      <p:sp>
        <p:nvSpPr>
          <p:cNvPr id="5" name="圆角矩形 4"/>
          <p:cNvSpPr/>
          <p:nvPr/>
        </p:nvSpPr>
        <p:spPr>
          <a:xfrm>
            <a:off x="3148641" y="2579298"/>
            <a:ext cx="1673525" cy="166489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894498" y="5591097"/>
            <a:ext cx="2047395"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MFD</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517583" y="4637023"/>
            <a:ext cx="4537496" cy="1754326"/>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如果将显示选择面板上的主面板</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电门调节到</a:t>
            </a:r>
            <a:r>
              <a:rPr lang="en-US" altLang="zh-CN" dirty="0">
                <a:solidFill>
                  <a:srgbClr val="FF0000"/>
                </a:solidFill>
                <a:latin typeface="方正超粗黑_GBK" panose="03000509000000000000" pitchFamily="65" charset="-122"/>
                <a:ea typeface="方正超粗黑_GBK" panose="03000509000000000000" pitchFamily="65" charset="-122"/>
              </a:rPr>
              <a:t>INBD MFD</a:t>
            </a:r>
            <a:r>
              <a:rPr lang="zh-CN" altLang="en-US" dirty="0">
                <a:latin typeface="方正超粗黑_GBK" panose="03000509000000000000" pitchFamily="65" charset="-122"/>
                <a:ea typeface="方正超粗黑_GBK" panose="03000509000000000000" pitchFamily="65" charset="-122"/>
              </a:rPr>
              <a:t>，内侧</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变为</a:t>
            </a:r>
            <a:r>
              <a:rPr lang="zh-CN" altLang="en-US" dirty="0">
                <a:solidFill>
                  <a:srgbClr val="FF0000"/>
                </a:solidFill>
                <a:latin typeface="方正超粗黑_GBK" panose="03000509000000000000" pitchFamily="65" charset="-122"/>
                <a:ea typeface="方正超粗黑_GBK" panose="03000509000000000000" pitchFamily="65" charset="-122"/>
              </a:rPr>
              <a:t>多功能显示</a:t>
            </a:r>
            <a:r>
              <a:rPr lang="en-US" altLang="zh-CN" dirty="0">
                <a:latin typeface="方正超粗黑_GBK" panose="03000509000000000000" pitchFamily="65" charset="-122"/>
                <a:ea typeface="方正超粗黑_GBK" panose="03000509000000000000" pitchFamily="65" charset="-122"/>
              </a:rPr>
              <a:t>(MFD)</a:t>
            </a:r>
            <a:r>
              <a:rPr lang="zh-CN" altLang="en-US" dirty="0">
                <a:latin typeface="方正超粗黑_GBK" panose="03000509000000000000" pitchFamily="65" charset="-122"/>
                <a:ea typeface="方正超粗黑_GBK" panose="03000509000000000000" pitchFamily="65" charset="-122"/>
              </a:rPr>
              <a:t>。使用发动机显示控制面板上的</a:t>
            </a:r>
            <a:r>
              <a:rPr lang="en-US" altLang="zh-CN" dirty="0">
                <a:latin typeface="方正超粗黑_GBK" panose="03000509000000000000" pitchFamily="65" charset="-122"/>
                <a:ea typeface="方正超粗黑_GBK" panose="03000509000000000000" pitchFamily="65" charset="-122"/>
              </a:rPr>
              <a:t>ENG</a:t>
            </a:r>
            <a:r>
              <a:rPr lang="zh-CN" altLang="en-US" dirty="0">
                <a:latin typeface="方正超粗黑_GBK" panose="03000509000000000000" pitchFamily="65" charset="-122"/>
                <a:ea typeface="方正超粗黑_GBK" panose="03000509000000000000" pitchFamily="65" charset="-122"/>
              </a:rPr>
              <a:t>和</a:t>
            </a:r>
            <a:r>
              <a:rPr lang="en-US" altLang="zh-CN" dirty="0">
                <a:latin typeface="方正超粗黑_GBK" panose="03000509000000000000" pitchFamily="65" charset="-122"/>
                <a:ea typeface="方正超粗黑_GBK" panose="03000509000000000000" pitchFamily="65" charset="-122"/>
              </a:rPr>
              <a:t>SYS</a:t>
            </a:r>
            <a:r>
              <a:rPr lang="zh-CN" altLang="en-US" dirty="0">
                <a:latin typeface="方正超粗黑_GBK" panose="03000509000000000000" pitchFamily="65" charset="-122"/>
                <a:ea typeface="方正超粗黑_GBK" panose="03000509000000000000" pitchFamily="65" charset="-122"/>
              </a:rPr>
              <a:t>键，可以控制</a:t>
            </a:r>
            <a:r>
              <a:rPr lang="en-US" altLang="zh-CN" dirty="0">
                <a:latin typeface="方正超粗黑_GBK" panose="03000509000000000000" pitchFamily="65" charset="-122"/>
                <a:ea typeface="方正超粗黑_GBK" panose="03000509000000000000" pitchFamily="65" charset="-122"/>
              </a:rPr>
              <a:t>MFD</a:t>
            </a:r>
            <a:r>
              <a:rPr lang="zh-CN" altLang="en-US" dirty="0">
                <a:latin typeface="方正超粗黑_GBK" panose="03000509000000000000" pitchFamily="65" charset="-122"/>
                <a:ea typeface="方正超粗黑_GBK" panose="03000509000000000000" pitchFamily="65" charset="-122"/>
              </a:rPr>
              <a:t>上显示的数据。按下</a:t>
            </a:r>
            <a:r>
              <a:rPr lang="en-US" altLang="zh-CN" dirty="0">
                <a:solidFill>
                  <a:srgbClr val="FF0000"/>
                </a:solidFill>
                <a:latin typeface="方正超粗黑_GBK" panose="03000509000000000000" pitchFamily="65" charset="-122"/>
                <a:ea typeface="方正超粗黑_GBK" panose="03000509000000000000" pitchFamily="65" charset="-122"/>
              </a:rPr>
              <a:t>ENG</a:t>
            </a:r>
            <a:r>
              <a:rPr lang="zh-CN" altLang="en-US" dirty="0">
                <a:latin typeface="方正超粗黑_GBK" panose="03000509000000000000" pitchFamily="65" charset="-122"/>
                <a:ea typeface="方正超粗黑_GBK" panose="03000509000000000000" pitchFamily="65" charset="-122"/>
              </a:rPr>
              <a:t>键时，发动机辅助参数出现在内侧</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上。</a:t>
            </a:r>
          </a:p>
        </p:txBody>
      </p:sp>
      <p:sp>
        <p:nvSpPr>
          <p:cNvPr id="11" name="椭圆 10"/>
          <p:cNvSpPr/>
          <p:nvPr/>
        </p:nvSpPr>
        <p:spPr>
          <a:xfrm>
            <a:off x="2070338" y="1061049"/>
            <a:ext cx="491707" cy="41406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575319" y="1052423"/>
            <a:ext cx="491707" cy="41406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587041" y="491706"/>
            <a:ext cx="491707" cy="41406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7341076" y="2596551"/>
            <a:ext cx="1673525" cy="166489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4815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74764" y="0"/>
            <a:ext cx="10442471" cy="6858000"/>
          </a:xfrm>
          <a:prstGeom prst="rect">
            <a:avLst/>
          </a:prstGeom>
        </p:spPr>
      </p:pic>
      <p:sp>
        <p:nvSpPr>
          <p:cNvPr id="5" name="圆角矩形 4"/>
          <p:cNvSpPr/>
          <p:nvPr/>
        </p:nvSpPr>
        <p:spPr>
          <a:xfrm>
            <a:off x="5256983" y="4908432"/>
            <a:ext cx="1704534" cy="172064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367623" y="5634229"/>
            <a:ext cx="3479380"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EGN PRI</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534836" y="4680155"/>
            <a:ext cx="4425353" cy="120032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如果将显示器选择面板上的下</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电门设定到</a:t>
            </a:r>
            <a:r>
              <a:rPr lang="en-US" altLang="zh-CN" dirty="0">
                <a:latin typeface="方正超粗黑_GBK" panose="03000509000000000000" pitchFamily="65" charset="-122"/>
                <a:ea typeface="方正超粗黑_GBK" panose="03000509000000000000" pitchFamily="65" charset="-122"/>
              </a:rPr>
              <a:t>ENG RPI</a:t>
            </a:r>
            <a:r>
              <a:rPr lang="zh-CN" altLang="en-US" dirty="0">
                <a:latin typeface="方正超粗黑_GBK" panose="03000509000000000000" pitchFamily="65" charset="-122"/>
                <a:ea typeface="方正超粗黑_GBK" panose="03000509000000000000" pitchFamily="65" charset="-122"/>
              </a:rPr>
              <a:t>，则主要发动机参数显示在下中央</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上。上中央</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没有显示数据（空白）。</a:t>
            </a:r>
          </a:p>
        </p:txBody>
      </p:sp>
      <p:sp>
        <p:nvSpPr>
          <p:cNvPr id="11" name="椭圆 10"/>
          <p:cNvSpPr/>
          <p:nvPr/>
        </p:nvSpPr>
        <p:spPr>
          <a:xfrm>
            <a:off x="2717292" y="336431"/>
            <a:ext cx="526240" cy="47445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867926" y="310552"/>
            <a:ext cx="526240" cy="47445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850131" y="2216990"/>
            <a:ext cx="526240" cy="47445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08178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显示自动转换</a:t>
            </a:r>
            <a:endParaRPr lang="zh-CN" altLang="en-US" dirty="0"/>
          </a:p>
        </p:txBody>
      </p:sp>
      <p:sp>
        <p:nvSpPr>
          <p:cNvPr id="3" name="内容占位符 2"/>
          <p:cNvSpPr>
            <a:spLocks noGrp="1"/>
          </p:cNvSpPr>
          <p:nvPr>
            <p:ph idx="1"/>
          </p:nvPr>
        </p:nvSpPr>
        <p:spPr/>
        <p:txBody>
          <a:bodyPr/>
          <a:lstStyle/>
          <a:p>
            <a:r>
              <a:rPr lang="zh-CN" altLang="en-US" dirty="0"/>
              <a:t>如上中央显示组件故障，则下中央显示组件显示主发动机显示。如果辅助发动机显示已显示在下中央显</a:t>
            </a:r>
            <a:r>
              <a:rPr lang="zh-CN" altLang="en-US" dirty="0" smtClean="0"/>
              <a:t>示</a:t>
            </a:r>
            <a:r>
              <a:rPr lang="zh-CN" altLang="en-US" dirty="0"/>
              <a:t>组件</a:t>
            </a:r>
            <a:r>
              <a:rPr lang="zh-CN" altLang="en-US" dirty="0" smtClean="0"/>
              <a:t>上</a:t>
            </a:r>
            <a:r>
              <a:rPr lang="zh-CN" altLang="en-US" dirty="0"/>
              <a:t>，则下中央显示组件以紧凑格式显示发动机数据。</a:t>
            </a:r>
          </a:p>
          <a:p>
            <a:r>
              <a:rPr lang="zh-CN" altLang="en-US" dirty="0"/>
              <a:t>如下中央显示组件显示辅助发动机参数，并且存在故障</a:t>
            </a:r>
            <a:r>
              <a:rPr lang="en-US" altLang="zh-CN" dirty="0"/>
              <a:t>, </a:t>
            </a:r>
            <a:r>
              <a:rPr lang="zh-CN" altLang="en-US" dirty="0"/>
              <a:t>则上中央显示组件以紧凑格式显示主要和辅助发动机参数数据。</a:t>
            </a:r>
          </a:p>
          <a:p>
            <a:r>
              <a:rPr lang="zh-CN" altLang="en-US" dirty="0"/>
              <a:t>当上中央</a:t>
            </a:r>
            <a:r>
              <a:rPr lang="en-US" altLang="zh-CN" dirty="0"/>
              <a:t>DU</a:t>
            </a:r>
            <a:r>
              <a:rPr lang="zh-CN" altLang="en-US" dirty="0"/>
              <a:t>显示主发动机参数或以紧凑格式显示主要和辅助发动机数据，下中央</a:t>
            </a:r>
            <a:r>
              <a:rPr lang="en-US" altLang="zh-CN" dirty="0"/>
              <a:t>DU</a:t>
            </a:r>
            <a:r>
              <a:rPr lang="zh-CN" altLang="en-US" dirty="0"/>
              <a:t>可能会显示系统数据。在此种情况下，如果辅助发动机参数超限，则上中央显示组件发生变化。上方中央显示组件将以紧凑格式显示发动机主要和辅助参数，超限数据显示在方框内。</a:t>
            </a:r>
          </a:p>
          <a:p>
            <a:endParaRPr lang="zh-CN" altLang="en-US" dirty="0"/>
          </a:p>
        </p:txBody>
      </p:sp>
    </p:spTree>
    <p:extLst>
      <p:ext uri="{BB962C8B-B14F-4D97-AF65-F5344CB8AC3E}">
        <p14:creationId xmlns:p14="http://schemas.microsoft.com/office/powerpoint/2010/main" val="3184583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80687" y="274269"/>
            <a:ext cx="1015663" cy="6309463"/>
          </a:xfrm>
          <a:prstGeom prst="rect">
            <a:avLst/>
          </a:prstGeom>
          <a:solidFill>
            <a:schemeClr val="bg2"/>
          </a:solidFill>
        </p:spPr>
        <p:txBody>
          <a:bodyPr vert="eaVert"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发动</a:t>
            </a:r>
            <a:r>
              <a:rPr lang="zh-CN" altLang="en-US" sz="5400" dirty="0" smtClean="0">
                <a:solidFill>
                  <a:srgbClr val="FF0000"/>
                </a:solidFill>
                <a:latin typeface="方正超粗黑_GBK" panose="03000509000000000000" pitchFamily="65" charset="-122"/>
                <a:ea typeface="方正超粗黑_GBK" panose="03000509000000000000" pitchFamily="65" charset="-122"/>
              </a:rPr>
              <a:t>机数据显示格式</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pic>
        <p:nvPicPr>
          <p:cNvPr id="2" name="图片 1"/>
          <p:cNvPicPr>
            <a:picLocks noChangeAspect="1"/>
          </p:cNvPicPr>
          <p:nvPr/>
        </p:nvPicPr>
        <p:blipFill>
          <a:blip r:embed="rId2"/>
          <a:stretch>
            <a:fillRect/>
          </a:stretch>
        </p:blipFill>
        <p:spPr>
          <a:xfrm>
            <a:off x="1799010" y="0"/>
            <a:ext cx="7162005" cy="6858000"/>
          </a:xfrm>
          <a:prstGeom prst="rect">
            <a:avLst/>
          </a:prstGeom>
        </p:spPr>
      </p:pic>
      <p:sp>
        <p:nvSpPr>
          <p:cNvPr id="5" name="圆角矩形 4"/>
          <p:cNvSpPr/>
          <p:nvPr/>
        </p:nvSpPr>
        <p:spPr>
          <a:xfrm>
            <a:off x="5891876" y="103516"/>
            <a:ext cx="2950205" cy="288984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961015" y="1971461"/>
            <a:ext cx="3019245" cy="2308324"/>
          </a:xfrm>
          <a:prstGeom prst="rect">
            <a:avLst/>
          </a:prstGeom>
          <a:solidFill>
            <a:schemeClr val="bg2"/>
          </a:solidFill>
        </p:spPr>
        <p:txBody>
          <a:bodyPr wrap="square" rtlCol="0">
            <a:spAutoFit/>
          </a:bodyPr>
          <a:lstStyle/>
          <a:p>
            <a:r>
              <a:rPr lang="en-US" altLang="zh-CN" dirty="0">
                <a:solidFill>
                  <a:srgbClr val="FF0000"/>
                </a:solidFill>
                <a:latin typeface="方正超粗黑_GBK" panose="03000509000000000000" pitchFamily="65" charset="-122"/>
                <a:ea typeface="方正超粗黑_GBK" panose="03000509000000000000" pitchFamily="65" charset="-122"/>
              </a:rPr>
              <a:t>-</a:t>
            </a:r>
            <a:r>
              <a:rPr lang="zh-CN" altLang="en-US" dirty="0">
                <a:solidFill>
                  <a:srgbClr val="FF0000"/>
                </a:solidFill>
                <a:latin typeface="方正超粗黑_GBK" panose="03000509000000000000" pitchFamily="65" charset="-122"/>
                <a:ea typeface="方正超粗黑_GBK" panose="03000509000000000000" pitchFamily="65" charset="-122"/>
              </a:rPr>
              <a:t>并列式发动机显示：</a:t>
            </a:r>
            <a:r>
              <a:rPr lang="zh-CN" altLang="en-US" dirty="0">
                <a:latin typeface="方正超粗黑_GBK" panose="03000509000000000000" pitchFamily="65" charset="-122"/>
                <a:ea typeface="方正超粗黑_GBK" panose="03000509000000000000" pitchFamily="65" charset="-122"/>
              </a:rPr>
              <a:t>可显示主要和辅助发动机参数；</a:t>
            </a:r>
          </a:p>
          <a:p>
            <a:r>
              <a:rPr lang="en-US" altLang="zh-CN" dirty="0">
                <a:solidFill>
                  <a:srgbClr val="FF0000"/>
                </a:solidFill>
                <a:latin typeface="方正超粗黑_GBK" panose="03000509000000000000" pitchFamily="65" charset="-122"/>
                <a:ea typeface="方正超粗黑_GBK" panose="03000509000000000000" pitchFamily="65" charset="-122"/>
              </a:rPr>
              <a:t>-</a:t>
            </a:r>
            <a:r>
              <a:rPr lang="zh-CN" altLang="en-US" dirty="0">
                <a:solidFill>
                  <a:srgbClr val="FF0000"/>
                </a:solidFill>
                <a:latin typeface="方正超粗黑_GBK" panose="03000509000000000000" pitchFamily="65" charset="-122"/>
                <a:ea typeface="方正超粗黑_GBK" panose="03000509000000000000" pitchFamily="65" charset="-122"/>
              </a:rPr>
              <a:t>紧凑式发动机显示：</a:t>
            </a:r>
            <a:r>
              <a:rPr lang="zh-CN" altLang="en-US" dirty="0">
                <a:latin typeface="方正超粗黑_GBK" panose="03000509000000000000" pitchFamily="65" charset="-122"/>
                <a:ea typeface="方正超粗黑_GBK" panose="03000509000000000000" pitchFamily="65" charset="-122"/>
              </a:rPr>
              <a:t>可显示主要和辅助发动机参数；</a:t>
            </a:r>
          </a:p>
          <a:p>
            <a:r>
              <a:rPr lang="en-US" altLang="zh-CN" dirty="0">
                <a:solidFill>
                  <a:srgbClr val="FF0000"/>
                </a:solidFill>
                <a:latin typeface="方正超粗黑_GBK" panose="03000509000000000000" pitchFamily="65" charset="-122"/>
                <a:ea typeface="方正超粗黑_GBK" panose="03000509000000000000" pitchFamily="65" charset="-122"/>
              </a:rPr>
              <a:t>-</a:t>
            </a:r>
            <a:r>
              <a:rPr lang="zh-CN" altLang="en-US" dirty="0">
                <a:solidFill>
                  <a:srgbClr val="FF0000"/>
                </a:solidFill>
                <a:latin typeface="方正超粗黑_GBK" panose="03000509000000000000" pitchFamily="65" charset="-122"/>
                <a:ea typeface="方正超粗黑_GBK" panose="03000509000000000000" pitchFamily="65" charset="-122"/>
              </a:rPr>
              <a:t>上、下发动机显示</a:t>
            </a:r>
            <a:r>
              <a:rPr lang="zh-CN" altLang="en-US" dirty="0" smtClean="0">
                <a:solidFill>
                  <a:srgbClr val="FF0000"/>
                </a:solidFill>
                <a:latin typeface="方正超粗黑_GBK" panose="03000509000000000000" pitchFamily="65" charset="-122"/>
                <a:ea typeface="方正超粗黑_GBK" panose="03000509000000000000" pitchFamily="65" charset="-122"/>
              </a:rPr>
              <a:t>：</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主</a:t>
            </a:r>
            <a:r>
              <a:rPr lang="zh-CN" altLang="en-US" dirty="0">
                <a:latin typeface="方正超粗黑_GBK" panose="03000509000000000000" pitchFamily="65" charset="-122"/>
                <a:ea typeface="方正超粗黑_GBK" panose="03000509000000000000" pitchFamily="65" charset="-122"/>
              </a:rPr>
              <a:t>发动机参数显示在上中央显示器；辅助发动机参数显示在下中央显示器。</a:t>
            </a:r>
          </a:p>
        </p:txBody>
      </p:sp>
      <p:sp>
        <p:nvSpPr>
          <p:cNvPr id="9" name="圆角矩形 8"/>
          <p:cNvSpPr/>
          <p:nvPr/>
        </p:nvSpPr>
        <p:spPr>
          <a:xfrm>
            <a:off x="5907298" y="3685257"/>
            <a:ext cx="2950205" cy="288984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21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发动机指示</a:t>
            </a:r>
            <a:endParaRPr lang="zh-CN" altLang="en-US" dirty="0"/>
          </a:p>
        </p:txBody>
      </p:sp>
      <p:sp>
        <p:nvSpPr>
          <p:cNvPr id="3" name="内容占位符 2"/>
          <p:cNvSpPr>
            <a:spLocks noGrp="1"/>
          </p:cNvSpPr>
          <p:nvPr>
            <p:ph idx="1"/>
          </p:nvPr>
        </p:nvSpPr>
        <p:spPr/>
        <p:txBody>
          <a:bodyPr/>
          <a:lstStyle/>
          <a:p>
            <a:r>
              <a:rPr lang="zh-CN" altLang="en-US" dirty="0"/>
              <a:t>电子式发动机指示系统将发动机参数指示以及机组告警功能组合显示在液晶显示器上。通过模拟仪表，数字，文字显示，以及各种模拟指针的运动，颜色的变化集中反映当前发动机的工作状况。</a:t>
            </a:r>
          </a:p>
          <a:p>
            <a:r>
              <a:rPr lang="zh-CN" altLang="en-US" dirty="0"/>
              <a:t>发动机参数指示主要采用模拟指示和数字指示。</a:t>
            </a:r>
          </a:p>
          <a:p>
            <a:r>
              <a:rPr lang="zh-CN" altLang="en-US" dirty="0"/>
              <a:t>模拟指示器是指在液晶显示器上模拟仪表盘和指针，动态指示发动机参数的变化。模拟指示器有圆表盘指示器和垂直刻度指示器两种形式。</a:t>
            </a:r>
          </a:p>
        </p:txBody>
      </p:sp>
    </p:spTree>
    <p:extLst>
      <p:ext uri="{BB962C8B-B14F-4D97-AF65-F5344CB8AC3E}">
        <p14:creationId xmlns:p14="http://schemas.microsoft.com/office/powerpoint/2010/main" val="3277221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4671" y="157328"/>
            <a:ext cx="6090442" cy="4457806"/>
          </a:xfrm>
          <a:prstGeom prst="rect">
            <a:avLst/>
          </a:prstGeom>
        </p:spPr>
      </p:pic>
      <p:pic>
        <p:nvPicPr>
          <p:cNvPr id="3" name="图片 2"/>
          <p:cNvPicPr>
            <a:picLocks noChangeAspect="1"/>
          </p:cNvPicPr>
          <p:nvPr/>
        </p:nvPicPr>
        <p:blipFill>
          <a:blip r:embed="rId3"/>
          <a:stretch>
            <a:fillRect/>
          </a:stretch>
        </p:blipFill>
        <p:spPr>
          <a:xfrm>
            <a:off x="6496184" y="157328"/>
            <a:ext cx="5357872" cy="4457806"/>
          </a:xfrm>
          <a:prstGeom prst="rect">
            <a:avLst/>
          </a:prstGeom>
        </p:spPr>
      </p:pic>
      <p:sp>
        <p:nvSpPr>
          <p:cNvPr id="8" name="文本框 7"/>
          <p:cNvSpPr txBox="1"/>
          <p:nvPr/>
        </p:nvSpPr>
        <p:spPr>
          <a:xfrm>
            <a:off x="3444782" y="5720491"/>
            <a:ext cx="6441116" cy="923330"/>
          </a:xfrm>
          <a:prstGeom prst="rect">
            <a:avLst/>
          </a:prstGeom>
          <a:solidFill>
            <a:schemeClr val="bg2"/>
          </a:solidFill>
        </p:spPr>
        <p:txBody>
          <a:bodyPr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模</a:t>
            </a:r>
            <a:r>
              <a:rPr lang="zh-CN" altLang="en-US" sz="5400" dirty="0" smtClean="0">
                <a:solidFill>
                  <a:srgbClr val="FF0000"/>
                </a:solidFill>
                <a:latin typeface="方正超粗黑_GBK" panose="03000509000000000000" pitchFamily="65" charset="-122"/>
                <a:ea typeface="方正超粗黑_GBK" panose="03000509000000000000" pitchFamily="65" charset="-122"/>
              </a:rPr>
              <a:t>拟表盘和数字指示</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2090467" y="296257"/>
            <a:ext cx="776897" cy="369332"/>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指针</a:t>
            </a:r>
          </a:p>
        </p:txBody>
      </p:sp>
      <p:cxnSp>
        <p:nvCxnSpPr>
          <p:cNvPr id="13" name="直接箭头连接符 12"/>
          <p:cNvCxnSpPr/>
          <p:nvPr/>
        </p:nvCxnSpPr>
        <p:spPr>
          <a:xfrm>
            <a:off x="2482954" y="665589"/>
            <a:ext cx="247306" cy="172064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4641238" y="665589"/>
            <a:ext cx="0" cy="30056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764157" y="290589"/>
            <a:ext cx="1794328"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数字读数及方框</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flipH="1" flipV="1">
            <a:off x="4356567" y="4149305"/>
            <a:ext cx="304754" cy="76775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079866" y="4917057"/>
            <a:ext cx="1162909"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模拟表盘（带刻度）</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7" name="直接箭头连接符 16"/>
          <p:cNvCxnSpPr/>
          <p:nvPr/>
        </p:nvCxnSpPr>
        <p:spPr>
          <a:xfrm flipH="1">
            <a:off x="1147313" y="734971"/>
            <a:ext cx="111561" cy="40371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778890" y="343024"/>
            <a:ext cx="90989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极限值</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1" name="直接箭头连接符 20"/>
          <p:cNvCxnSpPr/>
          <p:nvPr/>
        </p:nvCxnSpPr>
        <p:spPr>
          <a:xfrm flipH="1" flipV="1">
            <a:off x="4787887" y="3311954"/>
            <a:ext cx="1898714" cy="155494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686601" y="4853669"/>
            <a:ext cx="1655142"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阴影区</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跟随指针变化</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4" name="文本框 23"/>
          <p:cNvSpPr txBox="1"/>
          <p:nvPr/>
        </p:nvSpPr>
        <p:spPr>
          <a:xfrm>
            <a:off x="7338379" y="2247355"/>
            <a:ext cx="685615"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指针</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5" name="直接箭头连接符 24"/>
          <p:cNvCxnSpPr/>
          <p:nvPr/>
        </p:nvCxnSpPr>
        <p:spPr>
          <a:xfrm flipV="1">
            <a:off x="8341743" y="3809551"/>
            <a:ext cx="1414960" cy="110750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flipV="1">
            <a:off x="7039382" y="1057725"/>
            <a:ext cx="524337" cy="39151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7529016" y="1264572"/>
            <a:ext cx="909897" cy="646331"/>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琥</a:t>
            </a:r>
            <a:r>
              <a:rPr lang="zh-CN" altLang="en-US" dirty="0" smtClean="0">
                <a:solidFill>
                  <a:srgbClr val="FF0000"/>
                </a:solidFill>
                <a:latin typeface="方正超粗黑_GBK" panose="03000509000000000000" pitchFamily="65" charset="-122"/>
                <a:ea typeface="方正超粗黑_GBK" panose="03000509000000000000" pitchFamily="65" charset="-122"/>
              </a:rPr>
              <a:t>珀色限制带</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30" name="直接箭头连接符 29"/>
          <p:cNvCxnSpPr/>
          <p:nvPr/>
        </p:nvCxnSpPr>
        <p:spPr>
          <a:xfrm flipH="1">
            <a:off x="6922851" y="469707"/>
            <a:ext cx="546612" cy="19600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474592" y="289476"/>
            <a:ext cx="1098804" cy="369332"/>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红</a:t>
            </a:r>
            <a:r>
              <a:rPr lang="zh-CN" altLang="en-US" dirty="0" smtClean="0">
                <a:solidFill>
                  <a:srgbClr val="FF0000"/>
                </a:solidFill>
                <a:latin typeface="方正超粗黑_GBK" panose="03000509000000000000" pitchFamily="65" charset="-122"/>
                <a:ea typeface="方正超粗黑_GBK" panose="03000509000000000000" pitchFamily="65" charset="-122"/>
              </a:rPr>
              <a:t>色标线</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35" name="直接箭头连接符 34"/>
          <p:cNvCxnSpPr/>
          <p:nvPr/>
        </p:nvCxnSpPr>
        <p:spPr>
          <a:xfrm>
            <a:off x="7759503" y="2628075"/>
            <a:ext cx="197136" cy="19792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flipV="1">
            <a:off x="10294632" y="4149305"/>
            <a:ext cx="304754" cy="76775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0017931" y="4917057"/>
            <a:ext cx="1162909"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模拟表盘（</a:t>
            </a:r>
            <a:r>
              <a:rPr lang="zh-CN" altLang="en-US" dirty="0">
                <a:solidFill>
                  <a:srgbClr val="FF0000"/>
                </a:solidFill>
                <a:latin typeface="方正超粗黑_GBK" panose="03000509000000000000" pitchFamily="65" charset="-122"/>
                <a:ea typeface="方正超粗黑_GBK" panose="03000509000000000000" pitchFamily="65" charset="-122"/>
              </a:rPr>
              <a:t>无</a:t>
            </a:r>
            <a:r>
              <a:rPr lang="zh-CN" altLang="en-US" dirty="0" smtClean="0">
                <a:solidFill>
                  <a:srgbClr val="FF0000"/>
                </a:solidFill>
                <a:latin typeface="方正超粗黑_GBK" panose="03000509000000000000" pitchFamily="65" charset="-122"/>
                <a:ea typeface="方正超粗黑_GBK" panose="03000509000000000000" pitchFamily="65" charset="-122"/>
              </a:rPr>
              <a:t>刻度）</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39" name="直接箭头连接符 38"/>
          <p:cNvCxnSpPr/>
          <p:nvPr/>
        </p:nvCxnSpPr>
        <p:spPr>
          <a:xfrm flipV="1">
            <a:off x="6590364" y="1202605"/>
            <a:ext cx="177419" cy="199237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6067431" y="3112350"/>
            <a:ext cx="909897" cy="1200329"/>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琥</a:t>
            </a:r>
            <a:r>
              <a:rPr lang="zh-CN" altLang="en-US" dirty="0" smtClean="0">
                <a:solidFill>
                  <a:srgbClr val="FF0000"/>
                </a:solidFill>
                <a:latin typeface="方正超粗黑_GBK" panose="03000509000000000000" pitchFamily="65" charset="-122"/>
                <a:ea typeface="方正超粗黑_GBK" panose="03000509000000000000" pitchFamily="65" charset="-122"/>
              </a:rPr>
              <a:t>珀色标线指示接近极限值</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42" name="文本框 41"/>
          <p:cNvSpPr txBox="1"/>
          <p:nvPr/>
        </p:nvSpPr>
        <p:spPr>
          <a:xfrm>
            <a:off x="214453" y="4754063"/>
            <a:ext cx="2652911" cy="1754326"/>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琥珀色标线指示发动机参数接近</a:t>
            </a:r>
            <a:r>
              <a:rPr lang="zh-CN" altLang="en-US" dirty="0">
                <a:solidFill>
                  <a:srgbClr val="FF0000"/>
                </a:solidFill>
                <a:latin typeface="方正超粗黑_GBK" panose="03000509000000000000" pitchFamily="65" charset="-122"/>
                <a:ea typeface="方正超粗黑_GBK" panose="03000509000000000000" pitchFamily="65" charset="-122"/>
              </a:rPr>
              <a:t>极限值</a:t>
            </a:r>
            <a:r>
              <a:rPr lang="zh-CN" altLang="en-US" dirty="0">
                <a:latin typeface="方正超粗黑_GBK" panose="03000509000000000000" pitchFamily="65" charset="-122"/>
                <a:ea typeface="方正超粗黑_GBK" panose="03000509000000000000" pitchFamily="65" charset="-122"/>
              </a:rPr>
              <a:t>，提示机组注意；红色标线指示发动机参数的</a:t>
            </a:r>
            <a:r>
              <a:rPr lang="zh-CN" altLang="en-US" dirty="0">
                <a:solidFill>
                  <a:srgbClr val="FF0000"/>
                </a:solidFill>
                <a:latin typeface="方正超粗黑_GBK" panose="03000509000000000000" pitchFamily="65" charset="-122"/>
                <a:ea typeface="方正超粗黑_GBK" panose="03000509000000000000" pitchFamily="65" charset="-122"/>
              </a:rPr>
              <a:t>极限值</a:t>
            </a:r>
            <a:r>
              <a:rPr lang="zh-CN" altLang="en-US" dirty="0">
                <a:latin typeface="方正超粗黑_GBK" panose="03000509000000000000" pitchFamily="65" charset="-122"/>
                <a:ea typeface="方正超粗黑_GBK" panose="03000509000000000000" pitchFamily="65" charset="-122"/>
              </a:rPr>
              <a:t>，超过此极限值有可能给发动机造成严重影响。</a:t>
            </a:r>
          </a:p>
        </p:txBody>
      </p:sp>
    </p:spTree>
    <p:extLst>
      <p:ext uri="{BB962C8B-B14F-4D97-AF65-F5344CB8AC3E}">
        <p14:creationId xmlns:p14="http://schemas.microsoft.com/office/powerpoint/2010/main" val="4222427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208682" y="114194"/>
            <a:ext cx="5471484" cy="5981401"/>
          </a:xfrm>
          <a:prstGeom prst="rect">
            <a:avLst/>
          </a:prstGeom>
        </p:spPr>
      </p:pic>
      <p:pic>
        <p:nvPicPr>
          <p:cNvPr id="2" name="图片 1"/>
          <p:cNvPicPr>
            <a:picLocks noChangeAspect="1"/>
          </p:cNvPicPr>
          <p:nvPr/>
        </p:nvPicPr>
        <p:blipFill>
          <a:blip r:embed="rId3"/>
          <a:stretch>
            <a:fillRect/>
          </a:stretch>
        </p:blipFill>
        <p:spPr>
          <a:xfrm>
            <a:off x="241536" y="114194"/>
            <a:ext cx="5553075" cy="5981700"/>
          </a:xfrm>
          <a:prstGeom prst="rect">
            <a:avLst/>
          </a:prstGeom>
        </p:spPr>
      </p:pic>
      <p:sp>
        <p:nvSpPr>
          <p:cNvPr id="8" name="文本框 7"/>
          <p:cNvSpPr txBox="1"/>
          <p:nvPr/>
        </p:nvSpPr>
        <p:spPr>
          <a:xfrm>
            <a:off x="4058730" y="114194"/>
            <a:ext cx="2987701"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模拟指示</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351393" y="2340226"/>
            <a:ext cx="70733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指针</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H="1">
            <a:off x="2760454" y="2501660"/>
            <a:ext cx="586566" cy="25016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508827" y="6112328"/>
            <a:ext cx="5003126" cy="707886"/>
          </a:xfrm>
          <a:prstGeom prst="rect">
            <a:avLst/>
          </a:prstGeom>
          <a:solidFill>
            <a:schemeClr val="bg2"/>
          </a:solidFill>
        </p:spPr>
        <p:txBody>
          <a:bodyPr wrap="square" rtlCol="0">
            <a:spAutoFit/>
          </a:bodyPr>
          <a:lstStyle/>
          <a:p>
            <a:pPr algn="ctr"/>
            <a:r>
              <a:rPr lang="zh-CN" altLang="en-US" sz="4000" dirty="0" smtClean="0">
                <a:solidFill>
                  <a:srgbClr val="FF0000"/>
                </a:solidFill>
                <a:latin typeface="方正超粗黑_GBK" panose="03000509000000000000" pitchFamily="65" charset="-122"/>
                <a:ea typeface="方正超粗黑_GBK" panose="03000509000000000000" pitchFamily="65" charset="-122"/>
              </a:rPr>
              <a:t>圆表盘</a:t>
            </a:r>
            <a:r>
              <a:rPr lang="en-US" altLang="zh-CN" sz="4000" dirty="0" smtClean="0">
                <a:solidFill>
                  <a:srgbClr val="FF0000"/>
                </a:solidFill>
                <a:latin typeface="方正超粗黑_GBK" panose="03000509000000000000" pitchFamily="65" charset="-122"/>
                <a:ea typeface="方正超粗黑_GBK" panose="03000509000000000000" pitchFamily="65" charset="-122"/>
              </a:rPr>
              <a:t>-</a:t>
            </a:r>
            <a:r>
              <a:rPr lang="zh-CN" altLang="en-US" sz="4000" dirty="0" smtClean="0">
                <a:solidFill>
                  <a:srgbClr val="FF0000"/>
                </a:solidFill>
                <a:latin typeface="方正超粗黑_GBK" panose="03000509000000000000" pitchFamily="65" charset="-122"/>
                <a:ea typeface="方正超粗黑_GBK" panose="03000509000000000000" pitchFamily="65" charset="-122"/>
              </a:rPr>
              <a:t>无数字指示</a:t>
            </a:r>
            <a:endParaRPr lang="zh-CN" altLang="en-US" sz="4000"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flipH="1" flipV="1">
            <a:off x="8365312" y="3709358"/>
            <a:ext cx="293283" cy="31055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365312" y="4019909"/>
            <a:ext cx="70733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指针</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6" name="直接箭头连接符 15"/>
          <p:cNvCxnSpPr>
            <a:stCxn id="18" idx="1"/>
          </p:cNvCxnSpPr>
          <p:nvPr/>
        </p:nvCxnSpPr>
        <p:spPr>
          <a:xfrm flipH="1">
            <a:off x="10325821" y="5646314"/>
            <a:ext cx="513284" cy="2986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839105" y="5323148"/>
            <a:ext cx="707337"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红色标线</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0" name="直接箭头连接符 19"/>
          <p:cNvCxnSpPr/>
          <p:nvPr/>
        </p:nvCxnSpPr>
        <p:spPr>
          <a:xfrm flipH="1">
            <a:off x="9072649" y="5245510"/>
            <a:ext cx="146640" cy="31917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8439582" y="4866902"/>
            <a:ext cx="1559414"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琥珀色限制带</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pic>
        <p:nvPicPr>
          <p:cNvPr id="23" name="图片 22"/>
          <p:cNvPicPr>
            <a:picLocks noChangeAspect="1"/>
          </p:cNvPicPr>
          <p:nvPr/>
        </p:nvPicPr>
        <p:blipFill>
          <a:blip r:embed="rId4"/>
          <a:stretch>
            <a:fillRect/>
          </a:stretch>
        </p:blipFill>
        <p:spPr>
          <a:xfrm>
            <a:off x="5525716" y="4745950"/>
            <a:ext cx="969348" cy="1322947"/>
          </a:xfrm>
          <a:prstGeom prst="rect">
            <a:avLst/>
          </a:prstGeom>
        </p:spPr>
      </p:pic>
      <p:cxnSp>
        <p:nvCxnSpPr>
          <p:cNvPr id="24" name="直接箭头连接符 23"/>
          <p:cNvCxnSpPr/>
          <p:nvPr/>
        </p:nvCxnSpPr>
        <p:spPr>
          <a:xfrm>
            <a:off x="6514017" y="5405099"/>
            <a:ext cx="1713144" cy="30879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619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显示颜色变化</a:t>
            </a:r>
            <a:endParaRPr lang="zh-CN" altLang="en-US" dirty="0"/>
          </a:p>
        </p:txBody>
      </p:sp>
      <p:sp>
        <p:nvSpPr>
          <p:cNvPr id="3" name="内容占位符 2"/>
          <p:cNvSpPr>
            <a:spLocks noGrp="1"/>
          </p:cNvSpPr>
          <p:nvPr>
            <p:ph idx="1"/>
          </p:nvPr>
        </p:nvSpPr>
        <p:spPr/>
        <p:txBody>
          <a:bodyPr/>
          <a:lstStyle/>
          <a:p>
            <a:r>
              <a:rPr lang="zh-CN" altLang="en-US" dirty="0"/>
              <a:t>模拟指示器和数字指示器除了琥珀色标线，红色标线显示各自的颜色，阴影区显示灰色之外，其余部分都显示白色</a:t>
            </a:r>
            <a:r>
              <a:rPr lang="zh-CN" altLang="en-US" dirty="0" smtClean="0"/>
              <a:t>。</a:t>
            </a:r>
            <a:endParaRPr lang="en-US" altLang="zh-CN" dirty="0" smtClean="0"/>
          </a:p>
          <a:p>
            <a:r>
              <a:rPr lang="zh-CN" altLang="en-US" dirty="0" smtClean="0"/>
              <a:t>当</a:t>
            </a:r>
            <a:r>
              <a:rPr lang="zh-CN" altLang="en-US" dirty="0"/>
              <a:t>指针进入琥珀色区域时，白色的显示部分也会变成琥珀色</a:t>
            </a:r>
            <a:r>
              <a:rPr lang="zh-CN" altLang="en-US" dirty="0" smtClean="0"/>
              <a:t>；</a:t>
            </a:r>
            <a:endParaRPr lang="en-US" altLang="zh-CN" dirty="0" smtClean="0"/>
          </a:p>
          <a:p>
            <a:r>
              <a:rPr lang="zh-CN" altLang="en-US" dirty="0" smtClean="0"/>
              <a:t>当</a:t>
            </a:r>
            <a:r>
              <a:rPr lang="zh-CN" altLang="en-US" dirty="0"/>
              <a:t>指针进入红色标线区域时，这些显示部分也会变成红色；这些颜色的改变也包括数字指示器中的数字读数和读数框</a:t>
            </a:r>
            <a:r>
              <a:rPr lang="zh-CN" altLang="en-US" dirty="0" smtClean="0"/>
              <a:t>。</a:t>
            </a:r>
            <a:endParaRPr lang="en-US" altLang="zh-CN" dirty="0" smtClean="0"/>
          </a:p>
          <a:p>
            <a:r>
              <a:rPr lang="zh-CN" altLang="en-US" dirty="0" smtClean="0"/>
              <a:t>颜</a:t>
            </a:r>
            <a:r>
              <a:rPr lang="zh-CN" altLang="en-US" dirty="0"/>
              <a:t>色的改变（从白色变为琥珀色或红色）表明相关的发动机参数接近或超出极限值</a:t>
            </a:r>
          </a:p>
        </p:txBody>
      </p:sp>
    </p:spTree>
    <p:extLst>
      <p:ext uri="{BB962C8B-B14F-4D97-AF65-F5344CB8AC3E}">
        <p14:creationId xmlns:p14="http://schemas.microsoft.com/office/powerpoint/2010/main" val="2024420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765" y="127886"/>
            <a:ext cx="11176471" cy="5229117"/>
          </a:xfrm>
          <a:prstGeom prst="rect">
            <a:avLst/>
          </a:prstGeom>
        </p:spPr>
      </p:pic>
      <p:sp>
        <p:nvSpPr>
          <p:cNvPr id="5" name="圆角矩形 4"/>
          <p:cNvSpPr/>
          <p:nvPr/>
        </p:nvSpPr>
        <p:spPr>
          <a:xfrm>
            <a:off x="819538" y="3217653"/>
            <a:ext cx="2527482" cy="191506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070974" y="5677361"/>
            <a:ext cx="6050052"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参数超限颜色变化</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H="1" flipV="1">
            <a:off x="2458529" y="5132717"/>
            <a:ext cx="629728" cy="42269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263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90747" y="0"/>
            <a:ext cx="9149854" cy="6858000"/>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80687" y="1626080"/>
            <a:ext cx="1015663" cy="3605841"/>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发动机指示</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5073758" y="6047117"/>
            <a:ext cx="514733"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P8</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V="1">
            <a:off x="5331125" y="5153957"/>
            <a:ext cx="1086927" cy="89316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0370377" y="117258"/>
            <a:ext cx="1680725"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驾驶舱仪表板</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186602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245849" y="4321834"/>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70442" y="5634229"/>
            <a:ext cx="10251116"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模拟和数字指示器</a:t>
            </a:r>
            <a:r>
              <a:rPr lang="en-US" altLang="zh-CN" sz="5400" dirty="0" smtClean="0">
                <a:solidFill>
                  <a:srgbClr val="FF0000"/>
                </a:solidFill>
                <a:latin typeface="方正超粗黑_GBK" panose="03000509000000000000" pitchFamily="65" charset="-122"/>
                <a:ea typeface="方正超粗黑_GBK" panose="03000509000000000000" pitchFamily="65" charset="-122"/>
              </a:rPr>
              <a:t>-</a:t>
            </a:r>
            <a:r>
              <a:rPr lang="zh-CN" altLang="en-US" sz="5400" dirty="0" smtClean="0">
                <a:solidFill>
                  <a:srgbClr val="FF0000"/>
                </a:solidFill>
                <a:latin typeface="方正超粗黑_GBK" panose="03000509000000000000" pitchFamily="65" charset="-122"/>
                <a:ea typeface="方正超粗黑_GBK" panose="03000509000000000000" pitchFamily="65" charset="-122"/>
              </a:rPr>
              <a:t>垂直指示器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9627109" y="1055958"/>
            <a:ext cx="1354318"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琥珀色标线</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dirty="0">
                <a:solidFill>
                  <a:srgbClr val="FF0000"/>
                </a:solidFill>
                <a:latin typeface="方正超粗黑_GBK" panose="03000509000000000000" pitchFamily="65" charset="-122"/>
                <a:ea typeface="方正超粗黑_GBK" panose="03000509000000000000" pitchFamily="65" charset="-122"/>
              </a:rPr>
              <a:t>警</a:t>
            </a:r>
            <a:r>
              <a:rPr lang="zh-CN" altLang="en-US" dirty="0" smtClean="0">
                <a:solidFill>
                  <a:srgbClr val="FF0000"/>
                </a:solidFill>
                <a:latin typeface="方正超粗黑_GBK" panose="03000509000000000000" pitchFamily="65" charset="-122"/>
                <a:ea typeface="方正超粗黑_GBK" panose="03000509000000000000" pitchFamily="65" charset="-122"/>
              </a:rPr>
              <a:t>戒值</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84668" y="2678771"/>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3452813" y="121309"/>
            <a:ext cx="5286375" cy="5114925"/>
          </a:xfrm>
          <a:prstGeom prst="rect">
            <a:avLst/>
          </a:prstGeom>
        </p:spPr>
      </p:pic>
      <p:sp>
        <p:nvSpPr>
          <p:cNvPr id="9" name="文本框 8"/>
          <p:cNvSpPr txBox="1"/>
          <p:nvPr/>
        </p:nvSpPr>
        <p:spPr>
          <a:xfrm>
            <a:off x="9558098" y="219196"/>
            <a:ext cx="1354318"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红色标线</a:t>
            </a:r>
            <a:r>
              <a:rPr lang="en-US" altLang="zh-CN" dirty="0" smtClean="0">
                <a:solidFill>
                  <a:srgbClr val="FF0000"/>
                </a:solidFill>
                <a:latin typeface="方正超粗黑_GBK" panose="03000509000000000000" pitchFamily="65" charset="-122"/>
                <a:ea typeface="方正超粗黑_GBK" panose="03000509000000000000" pitchFamily="65" charset="-122"/>
              </a:rPr>
              <a:t>-</a:t>
            </a:r>
            <a:r>
              <a:rPr lang="zh-CN" altLang="en-US" dirty="0" smtClean="0">
                <a:solidFill>
                  <a:srgbClr val="FF0000"/>
                </a:solidFill>
                <a:latin typeface="方正超粗黑_GBK" panose="03000509000000000000" pitchFamily="65" charset="-122"/>
                <a:ea typeface="方正超粗黑_GBK" panose="03000509000000000000" pitchFamily="65" charset="-122"/>
              </a:rPr>
              <a:t>极限值</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2" name="直接箭头连接符 11"/>
          <p:cNvCxnSpPr>
            <a:stCxn id="9" idx="1"/>
          </p:cNvCxnSpPr>
          <p:nvPr/>
        </p:nvCxnSpPr>
        <p:spPr>
          <a:xfrm flipH="1" flipV="1">
            <a:off x="7968498" y="277978"/>
            <a:ext cx="1589600" cy="26438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0" idx="1"/>
          </p:cNvCxnSpPr>
          <p:nvPr/>
        </p:nvCxnSpPr>
        <p:spPr>
          <a:xfrm flipH="1" flipV="1">
            <a:off x="7726959" y="930074"/>
            <a:ext cx="1900150" cy="44905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8582144" y="1906499"/>
            <a:ext cx="837902" cy="56278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9421559" y="2244813"/>
            <a:ext cx="697226"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指针</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7" name="直接箭头连接符 16"/>
          <p:cNvCxnSpPr/>
          <p:nvPr/>
        </p:nvCxnSpPr>
        <p:spPr>
          <a:xfrm>
            <a:off x="2458528" y="2678771"/>
            <a:ext cx="1112807" cy="1919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flipV="1">
            <a:off x="7383072" y="3603319"/>
            <a:ext cx="1618023" cy="28139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9001095" y="3707311"/>
            <a:ext cx="1354318"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垂直刻度线</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1" name="文本框 20"/>
          <p:cNvSpPr txBox="1"/>
          <p:nvPr/>
        </p:nvSpPr>
        <p:spPr>
          <a:xfrm>
            <a:off x="1319966" y="2374803"/>
            <a:ext cx="1177430"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数字读数和方框</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706566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2413" y="487752"/>
            <a:ext cx="11687175" cy="4381500"/>
          </a:xfrm>
          <a:prstGeom prst="rect">
            <a:avLst/>
          </a:prstGeom>
        </p:spPr>
      </p:pic>
      <p:sp>
        <p:nvSpPr>
          <p:cNvPr id="8" name="文本框 7"/>
          <p:cNvSpPr txBox="1"/>
          <p:nvPr/>
        </p:nvSpPr>
        <p:spPr>
          <a:xfrm>
            <a:off x="1866886" y="5634229"/>
            <a:ext cx="8458229"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模拟指示（垂直刻度指示器）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9182165" y="5043025"/>
            <a:ext cx="270137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反白显示</a:t>
            </a:r>
            <a:r>
              <a:rPr lang="en-US" altLang="zh-CN" dirty="0" smtClean="0">
                <a:solidFill>
                  <a:srgbClr val="FF0000"/>
                </a:solidFill>
                <a:latin typeface="方正超粗黑_GBK" panose="03000509000000000000" pitchFamily="65" charset="-122"/>
                <a:ea typeface="方正超粗黑_GBK" panose="03000509000000000000" pitchFamily="65" charset="-122"/>
              </a:rPr>
              <a:t>-</a:t>
            </a:r>
            <a:r>
              <a:rPr lang="zh-CN" altLang="en-US" dirty="0" smtClean="0">
                <a:solidFill>
                  <a:srgbClr val="FF0000"/>
                </a:solidFill>
                <a:latin typeface="方正超粗黑_GBK" panose="03000509000000000000" pitchFamily="65" charset="-122"/>
                <a:ea typeface="方正超粗黑_GBK" panose="03000509000000000000" pitchFamily="65" charset="-122"/>
              </a:rPr>
              <a:t>指示参数超限</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a:stCxn id="10" idx="0"/>
          </p:cNvCxnSpPr>
          <p:nvPr/>
        </p:nvCxnSpPr>
        <p:spPr>
          <a:xfrm flipV="1">
            <a:off x="10532852" y="3453768"/>
            <a:ext cx="1" cy="158925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1892763" y="3531324"/>
            <a:ext cx="1" cy="158925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247613" y="5104867"/>
            <a:ext cx="1238545"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正常显示</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061298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940" y="285750"/>
            <a:ext cx="6294120" cy="6286500"/>
          </a:xfrm>
          <a:prstGeom prst="rect">
            <a:avLst/>
          </a:prstGeom>
        </p:spPr>
      </p:pic>
      <p:sp>
        <p:nvSpPr>
          <p:cNvPr id="5" name="圆角矩形 4"/>
          <p:cNvSpPr/>
          <p:nvPr/>
        </p:nvSpPr>
        <p:spPr>
          <a:xfrm>
            <a:off x="3114135" y="811473"/>
            <a:ext cx="3312543" cy="442476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58791" y="1484334"/>
            <a:ext cx="1015663" cy="3889333"/>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并列式显示</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903781" y="1457950"/>
            <a:ext cx="641708"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N1</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V="1">
            <a:off x="2476289" y="1565368"/>
            <a:ext cx="802908" cy="1326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2476289" y="2591911"/>
            <a:ext cx="802908" cy="1326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2476289" y="3587935"/>
            <a:ext cx="802908" cy="1326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2476289" y="4761127"/>
            <a:ext cx="802908" cy="1326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811547" y="2440708"/>
            <a:ext cx="733942"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EGT</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1834581" y="3395771"/>
            <a:ext cx="641708"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N2</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8" name="文本框 17"/>
          <p:cNvSpPr txBox="1"/>
          <p:nvPr/>
        </p:nvSpPr>
        <p:spPr>
          <a:xfrm>
            <a:off x="1871510" y="4542998"/>
            <a:ext cx="641708"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燃油流量</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9" name="圆角矩形 18"/>
          <p:cNvSpPr/>
          <p:nvPr/>
        </p:nvSpPr>
        <p:spPr>
          <a:xfrm>
            <a:off x="6556074" y="1457951"/>
            <a:ext cx="2363639" cy="244981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flipH="1">
            <a:off x="8747185" y="1932317"/>
            <a:ext cx="968526"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8758797" y="2932981"/>
            <a:ext cx="968526"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8758797" y="3580437"/>
            <a:ext cx="968526"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9704777" y="1747651"/>
            <a:ext cx="1130000" cy="369332"/>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滑</a:t>
            </a:r>
            <a:r>
              <a:rPr lang="zh-CN" altLang="en-US" dirty="0" smtClean="0">
                <a:solidFill>
                  <a:srgbClr val="FF0000"/>
                </a:solidFill>
                <a:latin typeface="方正超粗黑_GBK" panose="03000509000000000000" pitchFamily="65" charset="-122"/>
                <a:ea typeface="方正超粗黑_GBK" panose="03000509000000000000" pitchFamily="65" charset="-122"/>
              </a:rPr>
              <a:t>油压力</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4" name="文本框 23"/>
          <p:cNvSpPr txBox="1"/>
          <p:nvPr/>
        </p:nvSpPr>
        <p:spPr>
          <a:xfrm>
            <a:off x="9715711" y="2748315"/>
            <a:ext cx="1130000" cy="369332"/>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滑</a:t>
            </a:r>
            <a:r>
              <a:rPr lang="zh-CN" altLang="en-US" dirty="0" smtClean="0">
                <a:solidFill>
                  <a:srgbClr val="FF0000"/>
                </a:solidFill>
                <a:latin typeface="方正超粗黑_GBK" panose="03000509000000000000" pitchFamily="65" charset="-122"/>
                <a:ea typeface="方正超粗黑_GBK" panose="03000509000000000000" pitchFamily="65" charset="-122"/>
              </a:rPr>
              <a:t>油温度</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5" name="文本框 24"/>
          <p:cNvSpPr txBox="1"/>
          <p:nvPr/>
        </p:nvSpPr>
        <p:spPr>
          <a:xfrm>
            <a:off x="9727323" y="3379648"/>
            <a:ext cx="995311" cy="369332"/>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滑</a:t>
            </a:r>
            <a:r>
              <a:rPr lang="zh-CN" altLang="en-US" dirty="0" smtClean="0">
                <a:solidFill>
                  <a:srgbClr val="FF0000"/>
                </a:solidFill>
                <a:latin typeface="方正超粗黑_GBK" panose="03000509000000000000" pitchFamily="65" charset="-122"/>
                <a:ea typeface="方正超粗黑_GBK" panose="03000509000000000000" pitchFamily="65" charset="-122"/>
              </a:rPr>
              <a:t>油量</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6" name="直接箭头连接符 25"/>
          <p:cNvCxnSpPr/>
          <p:nvPr/>
        </p:nvCxnSpPr>
        <p:spPr>
          <a:xfrm flipH="1">
            <a:off x="8919713" y="4356814"/>
            <a:ext cx="968526"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9787546" y="4172148"/>
            <a:ext cx="1130000" cy="646331"/>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发动</a:t>
            </a:r>
            <a:r>
              <a:rPr lang="zh-CN" altLang="en-US" dirty="0" smtClean="0">
                <a:solidFill>
                  <a:srgbClr val="FF0000"/>
                </a:solidFill>
                <a:latin typeface="方正超粗黑_GBK" panose="03000509000000000000" pitchFamily="65" charset="-122"/>
                <a:ea typeface="方正超粗黑_GBK" panose="03000509000000000000" pitchFamily="65" charset="-122"/>
              </a:rPr>
              <a:t>机</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振动指示</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266789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639143" y="442912"/>
            <a:ext cx="9277350" cy="5972175"/>
          </a:xfrm>
          <a:prstGeom prst="rect">
            <a:avLst/>
          </a:prstGeom>
        </p:spPr>
      </p:pic>
      <p:sp>
        <p:nvSpPr>
          <p:cNvPr id="5" name="圆角矩形 4"/>
          <p:cNvSpPr/>
          <p:nvPr/>
        </p:nvSpPr>
        <p:spPr>
          <a:xfrm>
            <a:off x="3066664" y="4028536"/>
            <a:ext cx="487422" cy="79363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025485" y="5352541"/>
            <a:ext cx="2766824" cy="923330"/>
          </a:xfrm>
          <a:prstGeom prst="rect">
            <a:avLst/>
          </a:prstGeom>
          <a:solidFill>
            <a:schemeClr val="bg2"/>
          </a:solidFill>
        </p:spPr>
        <p:txBody>
          <a:bodyPr vert="horz"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N1</a:t>
            </a:r>
            <a:r>
              <a:rPr lang="zh-CN" altLang="en-US" sz="5400" dirty="0" smtClean="0">
                <a:solidFill>
                  <a:srgbClr val="FF0000"/>
                </a:solidFill>
                <a:latin typeface="方正超粗黑_GBK" panose="03000509000000000000" pitchFamily="65" charset="-122"/>
                <a:ea typeface="方正超粗黑_GBK" panose="03000509000000000000" pitchFamily="65" charset="-122"/>
              </a:rPr>
              <a:t>指示</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18599" y="103479"/>
            <a:ext cx="3547627" cy="923330"/>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N1</a:t>
            </a:r>
            <a:r>
              <a:rPr lang="zh-CN" altLang="en-US" dirty="0">
                <a:latin typeface="方正超粗黑_GBK" panose="03000509000000000000" pitchFamily="65" charset="-122"/>
                <a:ea typeface="方正超粗黑_GBK" panose="03000509000000000000" pitchFamily="65" charset="-122"/>
              </a:rPr>
              <a:t>指令扇形区表示在</a:t>
            </a:r>
            <a:r>
              <a:rPr lang="en-US" altLang="zh-CN" dirty="0">
                <a:latin typeface="方正超粗黑_GBK" panose="03000509000000000000" pitchFamily="65" charset="-122"/>
                <a:ea typeface="方正超粗黑_GBK" panose="03000509000000000000" pitchFamily="65" charset="-122"/>
              </a:rPr>
              <a:t>N1</a:t>
            </a:r>
            <a:r>
              <a:rPr lang="zh-CN" altLang="en-US" dirty="0">
                <a:latin typeface="方正超粗黑_GBK" panose="03000509000000000000" pitchFamily="65" charset="-122"/>
                <a:ea typeface="方正超粗黑_GBK" panose="03000509000000000000" pitchFamily="65" charset="-122"/>
              </a:rPr>
              <a:t>实际转速和</a:t>
            </a:r>
            <a:r>
              <a:rPr lang="en-US" altLang="zh-CN" dirty="0">
                <a:latin typeface="方正超粗黑_GBK" panose="03000509000000000000" pitchFamily="65" charset="-122"/>
                <a:ea typeface="方正超粗黑_GBK" panose="03000509000000000000" pitchFamily="65" charset="-122"/>
              </a:rPr>
              <a:t>N1</a:t>
            </a:r>
            <a:r>
              <a:rPr lang="zh-CN" altLang="en-US" dirty="0">
                <a:latin typeface="方正超粗黑_GBK" panose="03000509000000000000" pitchFamily="65" charset="-122"/>
                <a:ea typeface="方正超粗黑_GBK" panose="03000509000000000000" pitchFamily="65" charset="-122"/>
              </a:rPr>
              <a:t>指令转速之间的瞬时差值。指令扇形区和</a:t>
            </a:r>
            <a:r>
              <a:rPr lang="en-US" altLang="zh-CN" dirty="0">
                <a:latin typeface="方正超粗黑_GBK" panose="03000509000000000000" pitchFamily="65" charset="-122"/>
                <a:ea typeface="方正超粗黑_GBK" panose="03000509000000000000" pitchFamily="65" charset="-122"/>
              </a:rPr>
              <a:t>N1</a:t>
            </a:r>
            <a:r>
              <a:rPr lang="zh-CN" altLang="en-US" dirty="0">
                <a:latin typeface="方正超粗黑_GBK" panose="03000509000000000000" pitchFamily="65" charset="-122"/>
                <a:ea typeface="方正超粗黑_GBK" panose="03000509000000000000" pitchFamily="65" charset="-122"/>
              </a:rPr>
              <a:t>指令都是白色的</a:t>
            </a:r>
          </a:p>
        </p:txBody>
      </p:sp>
      <p:cxnSp>
        <p:nvCxnSpPr>
          <p:cNvPr id="13" name="直接箭头连接符 12"/>
          <p:cNvCxnSpPr/>
          <p:nvPr/>
        </p:nvCxnSpPr>
        <p:spPr>
          <a:xfrm>
            <a:off x="756952" y="1162524"/>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3014906" y="2329133"/>
            <a:ext cx="487422" cy="79363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8203722" y="759064"/>
            <a:ext cx="1785668" cy="79363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8694" y="2245600"/>
            <a:ext cx="2560450" cy="2585323"/>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N1 </a:t>
            </a:r>
            <a:r>
              <a:rPr lang="zh-CN" altLang="en-US" dirty="0">
                <a:latin typeface="方正超粗黑_GBK" panose="03000509000000000000" pitchFamily="65" charset="-122"/>
                <a:ea typeface="方正超粗黑_GBK" panose="03000509000000000000" pitchFamily="65" charset="-122"/>
              </a:rPr>
              <a:t>指令显示在指令扇形区的</a:t>
            </a:r>
            <a:r>
              <a:rPr lang="zh-CN" altLang="en-US" dirty="0">
                <a:solidFill>
                  <a:srgbClr val="FF0000"/>
                </a:solidFill>
                <a:latin typeface="方正超粗黑_GBK" panose="03000509000000000000" pitchFamily="65" charset="-122"/>
                <a:ea typeface="方正超粗黑_GBK" panose="03000509000000000000" pitchFamily="65" charset="-122"/>
              </a:rPr>
              <a:t>上边线</a:t>
            </a:r>
            <a:r>
              <a:rPr lang="zh-CN" altLang="en-US" dirty="0">
                <a:latin typeface="方正超粗黑_GBK" panose="03000509000000000000" pitchFamily="65" charset="-122"/>
                <a:ea typeface="方正超粗黑_GBK" panose="03000509000000000000" pitchFamily="65" charset="-122"/>
              </a:rPr>
              <a:t>或</a:t>
            </a:r>
            <a:r>
              <a:rPr lang="zh-CN" altLang="en-US" dirty="0">
                <a:solidFill>
                  <a:srgbClr val="FF0000"/>
                </a:solidFill>
                <a:latin typeface="方正超粗黑_GBK" panose="03000509000000000000" pitchFamily="65" charset="-122"/>
                <a:ea typeface="方正超粗黑_GBK" panose="03000509000000000000" pitchFamily="65" charset="-122"/>
              </a:rPr>
              <a:t>下边线</a:t>
            </a:r>
            <a:r>
              <a:rPr lang="zh-CN" altLang="en-US" dirty="0">
                <a:latin typeface="方正超粗黑_GBK" panose="03000509000000000000" pitchFamily="65" charset="-122"/>
                <a:ea typeface="方正超粗黑_GBK" panose="03000509000000000000" pitchFamily="65" charset="-122"/>
              </a:rPr>
              <a:t>。如果必须增加发动机转速，则指令扇形区的</a:t>
            </a:r>
            <a:r>
              <a:rPr lang="zh-CN" altLang="en-US" dirty="0">
                <a:solidFill>
                  <a:srgbClr val="FF0000"/>
                </a:solidFill>
                <a:latin typeface="方正超粗黑_GBK" panose="03000509000000000000" pitchFamily="65" charset="-122"/>
                <a:ea typeface="方正超粗黑_GBK" panose="03000509000000000000" pitchFamily="65" charset="-122"/>
              </a:rPr>
              <a:t>上边线</a:t>
            </a:r>
            <a:r>
              <a:rPr lang="zh-CN" altLang="en-US" dirty="0">
                <a:latin typeface="方正超粗黑_GBK" panose="03000509000000000000" pitchFamily="65" charset="-122"/>
                <a:ea typeface="方正超粗黑_GBK" panose="03000509000000000000" pitchFamily="65" charset="-122"/>
              </a:rPr>
              <a:t>指示</a:t>
            </a:r>
            <a:r>
              <a:rPr lang="en-US" altLang="zh-CN" dirty="0">
                <a:latin typeface="方正超粗黑_GBK" panose="03000509000000000000" pitchFamily="65" charset="-122"/>
                <a:ea typeface="方正超粗黑_GBK" panose="03000509000000000000" pitchFamily="65" charset="-122"/>
              </a:rPr>
              <a:t>N1</a:t>
            </a:r>
            <a:r>
              <a:rPr lang="zh-CN" altLang="en-US" dirty="0">
                <a:latin typeface="方正超粗黑_GBK" panose="03000509000000000000" pitchFamily="65" charset="-122"/>
                <a:ea typeface="方正超粗黑_GBK" panose="03000509000000000000" pitchFamily="65" charset="-122"/>
              </a:rPr>
              <a:t>指令转速。如果必须减小发动机转速，</a:t>
            </a:r>
            <a:r>
              <a:rPr lang="en-US" altLang="zh-CN" dirty="0">
                <a:latin typeface="方正超粗黑_GBK" panose="03000509000000000000" pitchFamily="65" charset="-122"/>
                <a:ea typeface="方正超粗黑_GBK" panose="03000509000000000000" pitchFamily="65" charset="-122"/>
              </a:rPr>
              <a:t>N1</a:t>
            </a:r>
            <a:r>
              <a:rPr lang="zh-CN" altLang="en-US" dirty="0">
                <a:latin typeface="方正超粗黑_GBK" panose="03000509000000000000" pitchFamily="65" charset="-122"/>
                <a:ea typeface="方正超粗黑_GBK" panose="03000509000000000000" pitchFamily="65" charset="-122"/>
              </a:rPr>
              <a:t>指令扇形区的</a:t>
            </a:r>
            <a:r>
              <a:rPr lang="zh-CN" altLang="en-US" dirty="0">
                <a:solidFill>
                  <a:srgbClr val="FF0000"/>
                </a:solidFill>
                <a:latin typeface="方正超粗黑_GBK" panose="03000509000000000000" pitchFamily="65" charset="-122"/>
                <a:ea typeface="方正超粗黑_GBK" panose="03000509000000000000" pitchFamily="65" charset="-122"/>
              </a:rPr>
              <a:t>下边线</a:t>
            </a:r>
            <a:r>
              <a:rPr lang="zh-CN" altLang="en-US" dirty="0">
                <a:latin typeface="方正超粗黑_GBK" panose="03000509000000000000" pitchFamily="65" charset="-122"/>
                <a:ea typeface="方正超粗黑_GBK" panose="03000509000000000000" pitchFamily="65" charset="-122"/>
              </a:rPr>
              <a:t>指示</a:t>
            </a:r>
            <a:r>
              <a:rPr lang="en-US" altLang="zh-CN" dirty="0">
                <a:latin typeface="方正超粗黑_GBK" panose="03000509000000000000" pitchFamily="65" charset="-122"/>
                <a:ea typeface="方正超粗黑_GBK" panose="03000509000000000000" pitchFamily="65" charset="-122"/>
              </a:rPr>
              <a:t>N1</a:t>
            </a:r>
            <a:r>
              <a:rPr lang="zh-CN" altLang="en-US" dirty="0">
                <a:latin typeface="方正超粗黑_GBK" panose="03000509000000000000" pitchFamily="65" charset="-122"/>
                <a:ea typeface="方正超粗黑_GBK" panose="03000509000000000000" pitchFamily="65" charset="-122"/>
              </a:rPr>
              <a:t>指令转速</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477573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stretch>
            <a:fillRect/>
          </a:stretch>
        </p:blipFill>
        <p:spPr>
          <a:xfrm>
            <a:off x="0" y="-75067"/>
            <a:ext cx="12192000" cy="6059222"/>
          </a:xfrm>
          <a:prstGeom prst="rect">
            <a:avLst/>
          </a:prstGeom>
        </p:spPr>
      </p:pic>
      <p:sp>
        <p:nvSpPr>
          <p:cNvPr id="5" name="圆角矩形 4"/>
          <p:cNvSpPr/>
          <p:nvPr/>
        </p:nvSpPr>
        <p:spPr>
          <a:xfrm>
            <a:off x="3286663" y="1475114"/>
            <a:ext cx="1846054" cy="77637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603601" y="5887764"/>
            <a:ext cx="2984799"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N1</a:t>
            </a:r>
            <a:r>
              <a:rPr lang="zh-CN" altLang="en-US" sz="5400" dirty="0" smtClean="0">
                <a:solidFill>
                  <a:srgbClr val="FF0000"/>
                </a:solidFill>
                <a:latin typeface="方正超粗黑_GBK" panose="03000509000000000000" pitchFamily="65" charset="-122"/>
                <a:ea typeface="方正超粗黑_GBK" panose="03000509000000000000" pitchFamily="65" charset="-122"/>
              </a:rPr>
              <a:t>指示</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232912" y="6164763"/>
            <a:ext cx="3640288" cy="369332"/>
          </a:xfrm>
          <a:prstGeom prst="rect">
            <a:avLst/>
          </a:prstGeom>
          <a:solidFill>
            <a:schemeClr val="bg2"/>
          </a:solidFill>
        </p:spPr>
        <p:txBody>
          <a:bodyPr wrap="square" rtlCol="0">
            <a:spAutoFit/>
          </a:bodyPr>
          <a:lstStyle/>
          <a:p>
            <a:r>
              <a:rPr lang="en-US" altLang="zh-CN" dirty="0">
                <a:solidFill>
                  <a:srgbClr val="FF0000"/>
                </a:solidFill>
                <a:latin typeface="方正超粗黑_GBK" panose="03000509000000000000" pitchFamily="65" charset="-122"/>
                <a:ea typeface="方正超粗黑_GBK" panose="03000509000000000000" pitchFamily="65" charset="-122"/>
              </a:rPr>
              <a:t>N1</a:t>
            </a:r>
            <a:r>
              <a:rPr lang="zh-CN" altLang="en-US" dirty="0">
                <a:solidFill>
                  <a:srgbClr val="FF0000"/>
                </a:solidFill>
                <a:latin typeface="方正超粗黑_GBK" panose="03000509000000000000" pitchFamily="65" charset="-122"/>
                <a:ea typeface="方正超粗黑_GBK" panose="03000509000000000000" pitchFamily="65" charset="-122"/>
              </a:rPr>
              <a:t>基准游标表示</a:t>
            </a:r>
            <a:r>
              <a:rPr lang="en-US" altLang="zh-CN" dirty="0">
                <a:solidFill>
                  <a:srgbClr val="FF0000"/>
                </a:solidFill>
                <a:latin typeface="方正超粗黑_GBK" panose="03000509000000000000" pitchFamily="65" charset="-122"/>
                <a:ea typeface="方正超粗黑_GBK" panose="03000509000000000000" pitchFamily="65" charset="-122"/>
              </a:rPr>
              <a:t>N1</a:t>
            </a:r>
            <a:r>
              <a:rPr lang="zh-CN" altLang="en-US" dirty="0">
                <a:solidFill>
                  <a:srgbClr val="FF0000"/>
                </a:solidFill>
                <a:latin typeface="方正超粗黑_GBK" panose="03000509000000000000" pitchFamily="65" charset="-122"/>
                <a:ea typeface="方正超粗黑_GBK" panose="03000509000000000000" pitchFamily="65" charset="-122"/>
              </a:rPr>
              <a:t>推力的目标</a:t>
            </a:r>
            <a:r>
              <a:rPr lang="zh-CN" altLang="en-US" dirty="0" smtClean="0">
                <a:solidFill>
                  <a:srgbClr val="FF0000"/>
                </a:solidFill>
                <a:latin typeface="方正超粗黑_GBK" panose="03000509000000000000" pitchFamily="65" charset="-122"/>
                <a:ea typeface="方正超粗黑_GBK" panose="03000509000000000000" pitchFamily="65" charset="-122"/>
              </a:rPr>
              <a:t>值</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V="1">
            <a:off x="621102" y="3234907"/>
            <a:ext cx="43132" cy="220996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9092240" y="1475117"/>
            <a:ext cx="1846054" cy="77637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10549" y="2717320"/>
            <a:ext cx="836764" cy="73324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32912" y="5444874"/>
            <a:ext cx="1500998" cy="369332"/>
          </a:xfrm>
          <a:prstGeom prst="rect">
            <a:avLst/>
          </a:prstGeom>
          <a:solidFill>
            <a:schemeClr val="bg2"/>
          </a:solidFill>
        </p:spPr>
        <p:txBody>
          <a:bodyPr wrap="square" rtlCol="0">
            <a:spAutoFit/>
          </a:bodyPr>
          <a:lstStyle/>
          <a:p>
            <a:r>
              <a:rPr lang="en-US" altLang="zh-CN" dirty="0">
                <a:solidFill>
                  <a:srgbClr val="FF0000"/>
                </a:solidFill>
                <a:latin typeface="方正超粗黑_GBK" panose="03000509000000000000" pitchFamily="65" charset="-122"/>
                <a:ea typeface="方正超粗黑_GBK" panose="03000509000000000000" pitchFamily="65" charset="-122"/>
              </a:rPr>
              <a:t>N1</a:t>
            </a:r>
            <a:r>
              <a:rPr lang="zh-CN" altLang="en-US" dirty="0">
                <a:solidFill>
                  <a:srgbClr val="FF0000"/>
                </a:solidFill>
                <a:latin typeface="方正超粗黑_GBK" panose="03000509000000000000" pitchFamily="65" charset="-122"/>
                <a:ea typeface="方正超粗黑_GBK" panose="03000509000000000000" pitchFamily="65" charset="-122"/>
              </a:rPr>
              <a:t>基准游</a:t>
            </a:r>
            <a:r>
              <a:rPr lang="zh-CN" altLang="en-US" dirty="0" smtClean="0">
                <a:solidFill>
                  <a:srgbClr val="FF0000"/>
                </a:solidFill>
                <a:latin typeface="方正超粗黑_GBK" panose="03000509000000000000" pitchFamily="65" charset="-122"/>
                <a:ea typeface="方正超粗黑_GBK" panose="03000509000000000000" pitchFamily="65" charset="-122"/>
              </a:rPr>
              <a:t>标</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8" name="直接箭头连接符 17"/>
          <p:cNvCxnSpPr>
            <a:stCxn id="20" idx="1"/>
          </p:cNvCxnSpPr>
          <p:nvPr/>
        </p:nvCxnSpPr>
        <p:spPr>
          <a:xfrm flipH="1">
            <a:off x="5175850" y="1651203"/>
            <a:ext cx="744025" cy="15016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919875" y="1466537"/>
            <a:ext cx="1902127"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N1</a:t>
            </a:r>
            <a:r>
              <a:rPr lang="zh-CN" altLang="en-US" dirty="0" smtClean="0">
                <a:solidFill>
                  <a:srgbClr val="FF0000"/>
                </a:solidFill>
                <a:latin typeface="方正超粗黑_GBK" panose="03000509000000000000" pitchFamily="65" charset="-122"/>
                <a:ea typeface="方正超粗黑_GBK" panose="03000509000000000000" pitchFamily="65" charset="-122"/>
              </a:rPr>
              <a:t>基准数字指示</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2" name="直接箭头连接符 21"/>
          <p:cNvCxnSpPr/>
          <p:nvPr/>
        </p:nvCxnSpPr>
        <p:spPr>
          <a:xfrm>
            <a:off x="7852193" y="1651202"/>
            <a:ext cx="1171039" cy="7508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2033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N1</a:t>
            </a:r>
            <a:r>
              <a:rPr lang="zh-CN" altLang="en-US" dirty="0" smtClean="0"/>
              <a:t>指示</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当 </a:t>
            </a:r>
            <a:r>
              <a:rPr lang="en-US" altLang="zh-CN" dirty="0"/>
              <a:t>N1 </a:t>
            </a:r>
            <a:r>
              <a:rPr lang="zh-CN" altLang="en-US" dirty="0"/>
              <a:t>低于</a:t>
            </a:r>
            <a:r>
              <a:rPr lang="en-US" altLang="zh-CN" dirty="0"/>
              <a:t>N1</a:t>
            </a:r>
            <a:r>
              <a:rPr lang="zh-CN" altLang="en-US" dirty="0"/>
              <a:t>红标线时，数字读数和围绕读数的方框都是白色的。</a:t>
            </a:r>
          </a:p>
          <a:p>
            <a:r>
              <a:rPr lang="zh-CN" altLang="en-US" dirty="0"/>
              <a:t>在一个圆表盘上的指针也显示</a:t>
            </a:r>
            <a:r>
              <a:rPr lang="en-US" altLang="zh-CN" dirty="0"/>
              <a:t>N1</a:t>
            </a:r>
            <a:r>
              <a:rPr lang="zh-CN" altLang="en-US" dirty="0"/>
              <a:t>转速。一个阴影区域跟随此指针变化。指针通常是白色的。阴影区域通常是灰色的。</a:t>
            </a:r>
          </a:p>
          <a:p>
            <a:r>
              <a:rPr lang="zh-CN" altLang="en-US" dirty="0"/>
              <a:t>当 </a:t>
            </a:r>
            <a:r>
              <a:rPr lang="en-US" altLang="zh-CN" dirty="0"/>
              <a:t>N1</a:t>
            </a:r>
            <a:r>
              <a:rPr lang="zh-CN" altLang="en-US" dirty="0"/>
              <a:t>高于</a:t>
            </a:r>
            <a:r>
              <a:rPr lang="en-US" altLang="zh-CN" dirty="0"/>
              <a:t>N1</a:t>
            </a:r>
            <a:r>
              <a:rPr lang="zh-CN" altLang="en-US" dirty="0"/>
              <a:t>红标线时，这些指示改变为红色：</a:t>
            </a:r>
          </a:p>
          <a:p>
            <a:r>
              <a:rPr lang="en-US" altLang="zh-CN" dirty="0"/>
              <a:t>-N1</a:t>
            </a:r>
            <a:r>
              <a:rPr lang="zh-CN" altLang="en-US" dirty="0"/>
              <a:t>数字读数</a:t>
            </a:r>
          </a:p>
          <a:p>
            <a:r>
              <a:rPr lang="en-US" altLang="zh-CN" dirty="0"/>
              <a:t>-</a:t>
            </a:r>
            <a:r>
              <a:rPr lang="zh-CN" altLang="en-US" dirty="0"/>
              <a:t>围绕</a:t>
            </a:r>
            <a:r>
              <a:rPr lang="en-US" altLang="zh-CN" dirty="0"/>
              <a:t>N1</a:t>
            </a:r>
            <a:r>
              <a:rPr lang="zh-CN" altLang="en-US" dirty="0"/>
              <a:t>数字读数的方框</a:t>
            </a:r>
          </a:p>
          <a:p>
            <a:r>
              <a:rPr lang="en-US" altLang="zh-CN" dirty="0"/>
              <a:t>-N1</a:t>
            </a:r>
            <a:r>
              <a:rPr lang="zh-CN" altLang="en-US" dirty="0"/>
              <a:t>指针</a:t>
            </a:r>
          </a:p>
          <a:p>
            <a:r>
              <a:rPr lang="en-US" altLang="zh-CN" dirty="0"/>
              <a:t>-</a:t>
            </a:r>
            <a:r>
              <a:rPr lang="zh-CN" altLang="en-US" dirty="0"/>
              <a:t>阴影区域</a:t>
            </a:r>
          </a:p>
          <a:p>
            <a:r>
              <a:rPr lang="zh-CN" altLang="en-US" dirty="0"/>
              <a:t>当 </a:t>
            </a:r>
            <a:r>
              <a:rPr lang="en-US" altLang="zh-CN" dirty="0"/>
              <a:t>N1 </a:t>
            </a:r>
            <a:r>
              <a:rPr lang="zh-CN" altLang="en-US" dirty="0"/>
              <a:t>降至低于红标线时，指示回到正常的颜色</a:t>
            </a:r>
            <a:r>
              <a:rPr lang="zh-CN" altLang="en-US" dirty="0" smtClean="0"/>
              <a:t>。</a:t>
            </a:r>
            <a:endParaRPr lang="zh-CN" altLang="en-US" dirty="0"/>
          </a:p>
        </p:txBody>
      </p:sp>
    </p:spTree>
    <p:extLst>
      <p:ext uri="{BB962C8B-B14F-4D97-AF65-F5344CB8AC3E}">
        <p14:creationId xmlns:p14="http://schemas.microsoft.com/office/powerpoint/2010/main" val="2539140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34513"/>
            <a:ext cx="12192000" cy="5208747"/>
          </a:xfrm>
          <a:prstGeom prst="rect">
            <a:avLst/>
          </a:prstGeom>
        </p:spPr>
      </p:pic>
      <p:sp>
        <p:nvSpPr>
          <p:cNvPr id="8" name="文本框 7"/>
          <p:cNvSpPr txBox="1"/>
          <p:nvPr/>
        </p:nvSpPr>
        <p:spPr>
          <a:xfrm>
            <a:off x="0" y="0"/>
            <a:ext cx="3798558"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反推力信息</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131512" y="5424098"/>
            <a:ext cx="10255355" cy="120032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反推力信息显示在</a:t>
            </a:r>
            <a:r>
              <a:rPr lang="en-US" altLang="zh-CN" dirty="0">
                <a:latin typeface="方正超粗黑_GBK" panose="03000509000000000000" pitchFamily="65" charset="-122"/>
                <a:ea typeface="方正超粗黑_GBK" panose="03000509000000000000" pitchFamily="65" charset="-122"/>
              </a:rPr>
              <a:t>N</a:t>
            </a:r>
            <a:r>
              <a:rPr lang="zh-CN" altLang="en-US" dirty="0">
                <a:latin typeface="方正超粗黑_GBK" panose="03000509000000000000" pitchFamily="65" charset="-122"/>
                <a:ea typeface="方正超粗黑_GBK" panose="03000509000000000000" pitchFamily="65" charset="-122"/>
              </a:rPr>
              <a:t>１指示器数字读数框的上部区</a:t>
            </a:r>
            <a:r>
              <a:rPr lang="zh-CN" altLang="en-US" dirty="0" smtClean="0">
                <a:latin typeface="方正超粗黑_GBK" panose="03000509000000000000" pitchFamily="65" charset="-122"/>
                <a:ea typeface="方正超粗黑_GBK" panose="03000509000000000000" pitchFamily="65" charset="-122"/>
              </a:rPr>
              <a:t>域。</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如</a:t>
            </a:r>
            <a:r>
              <a:rPr lang="zh-CN" altLang="en-US" dirty="0">
                <a:latin typeface="方正超粗黑_GBK" panose="03000509000000000000" pitchFamily="65" charset="-122"/>
                <a:ea typeface="方正超粗黑_GBK" panose="03000509000000000000" pitchFamily="65" charset="-122"/>
              </a:rPr>
              <a:t>果一台发动机的两个反推移动套筒移动到</a:t>
            </a:r>
            <a:r>
              <a:rPr lang="en-US" altLang="zh-CN" dirty="0">
                <a:latin typeface="方正超粗黑_GBK" panose="03000509000000000000" pitchFamily="65" charset="-122"/>
                <a:ea typeface="方正超粗黑_GBK" panose="03000509000000000000" pitchFamily="65" charset="-122"/>
              </a:rPr>
              <a:t>10</a:t>
            </a:r>
            <a:r>
              <a:rPr lang="en-US" altLang="zh-CN"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atin typeface="方正超粗黑_GBK" panose="03000509000000000000" pitchFamily="65" charset="-122"/>
                <a:ea typeface="方正超粗黑_GBK" panose="03000509000000000000" pitchFamily="65" charset="-122"/>
              </a:rPr>
              <a:t>90</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展开行程位置时，</a:t>
            </a:r>
            <a:r>
              <a:rPr lang="en-US" altLang="zh-CN" dirty="0">
                <a:latin typeface="方正超粗黑_GBK" panose="03000509000000000000" pitchFamily="65" charset="-122"/>
                <a:ea typeface="方正超粗黑_GBK" panose="03000509000000000000" pitchFamily="65" charset="-122"/>
              </a:rPr>
              <a:t>REV</a:t>
            </a:r>
            <a:r>
              <a:rPr lang="zh-CN" altLang="en-US" dirty="0">
                <a:latin typeface="方正超粗黑_GBK" panose="03000509000000000000" pitchFamily="65" charset="-122"/>
                <a:ea typeface="方正超粗黑_GBK" panose="03000509000000000000" pitchFamily="65" charset="-122"/>
              </a:rPr>
              <a:t>信息显示</a:t>
            </a:r>
            <a:r>
              <a:rPr lang="zh-CN" altLang="en-US" dirty="0">
                <a:solidFill>
                  <a:schemeClr val="accent2"/>
                </a:solidFill>
                <a:latin typeface="方正超粗黑_GBK" panose="03000509000000000000" pitchFamily="65" charset="-122"/>
                <a:ea typeface="方正超粗黑_GBK" panose="03000509000000000000" pitchFamily="65" charset="-122"/>
              </a:rPr>
              <a:t>琥珀色</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如</a:t>
            </a:r>
            <a:r>
              <a:rPr lang="zh-CN" altLang="en-US" dirty="0">
                <a:latin typeface="方正超粗黑_GBK" panose="03000509000000000000" pitchFamily="65" charset="-122"/>
                <a:ea typeface="方正超粗黑_GBK" panose="03000509000000000000" pitchFamily="65" charset="-122"/>
              </a:rPr>
              <a:t>果一台发动机的两个反推移动套筒移动到超过</a:t>
            </a:r>
            <a:r>
              <a:rPr lang="en-US" altLang="zh-CN" dirty="0">
                <a:latin typeface="方正超粗黑_GBK" panose="03000509000000000000" pitchFamily="65" charset="-122"/>
                <a:ea typeface="方正超粗黑_GBK" panose="03000509000000000000" pitchFamily="65" charset="-122"/>
              </a:rPr>
              <a:t>90%</a:t>
            </a:r>
            <a:r>
              <a:rPr lang="zh-CN" altLang="en-US" dirty="0">
                <a:latin typeface="方正超粗黑_GBK" panose="03000509000000000000" pitchFamily="65" charset="-122"/>
                <a:ea typeface="方正超粗黑_GBK" panose="03000509000000000000" pitchFamily="65" charset="-122"/>
              </a:rPr>
              <a:t>展开行程，</a:t>
            </a:r>
            <a:r>
              <a:rPr lang="en-US" altLang="zh-CN" dirty="0">
                <a:latin typeface="方正超粗黑_GBK" panose="03000509000000000000" pitchFamily="65" charset="-122"/>
                <a:ea typeface="方正超粗黑_GBK" panose="03000509000000000000" pitchFamily="65" charset="-122"/>
              </a:rPr>
              <a:t>REV</a:t>
            </a:r>
            <a:r>
              <a:rPr lang="zh-CN" altLang="en-US" dirty="0">
                <a:latin typeface="方正超粗黑_GBK" panose="03000509000000000000" pitchFamily="65" charset="-122"/>
                <a:ea typeface="方正超粗黑_GBK" panose="03000509000000000000" pitchFamily="65" charset="-122"/>
              </a:rPr>
              <a:t>信息显示</a:t>
            </a:r>
            <a:r>
              <a:rPr lang="zh-CN" altLang="en-US" dirty="0">
                <a:solidFill>
                  <a:schemeClr val="accent6">
                    <a:lumMod val="50000"/>
                  </a:schemeClr>
                </a:solidFill>
                <a:latin typeface="方正超粗黑_GBK" panose="03000509000000000000" pitchFamily="65" charset="-122"/>
                <a:ea typeface="方正超粗黑_GBK" panose="03000509000000000000" pitchFamily="65" charset="-122"/>
              </a:rPr>
              <a:t>绿色</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如</a:t>
            </a:r>
            <a:r>
              <a:rPr lang="zh-CN" altLang="en-US" dirty="0">
                <a:latin typeface="方正超粗黑_GBK" panose="03000509000000000000" pitchFamily="65" charset="-122"/>
                <a:ea typeface="方正超粗黑_GBK" panose="03000509000000000000" pitchFamily="65" charset="-122"/>
              </a:rPr>
              <a:t>果</a:t>
            </a:r>
            <a:r>
              <a:rPr lang="en-US" altLang="zh-CN" dirty="0">
                <a:latin typeface="方正超粗黑_GBK" panose="03000509000000000000" pitchFamily="65" charset="-122"/>
                <a:ea typeface="方正超粗黑_GBK" panose="03000509000000000000" pitchFamily="65" charset="-122"/>
              </a:rPr>
              <a:t>REV</a:t>
            </a:r>
            <a:r>
              <a:rPr lang="zh-CN" altLang="en-US" dirty="0">
                <a:latin typeface="方正超粗黑_GBK" panose="03000509000000000000" pitchFamily="65" charset="-122"/>
                <a:ea typeface="方正超粗黑_GBK" panose="03000509000000000000" pitchFamily="65" charset="-122"/>
              </a:rPr>
              <a:t>显示，它将替换基准</a:t>
            </a:r>
            <a:r>
              <a:rPr lang="en-US" altLang="zh-CN" dirty="0">
                <a:latin typeface="方正超粗黑_GBK" panose="03000509000000000000" pitchFamily="65" charset="-122"/>
                <a:ea typeface="方正超粗黑_GBK" panose="03000509000000000000" pitchFamily="65" charset="-122"/>
              </a:rPr>
              <a:t>N1</a:t>
            </a:r>
            <a:r>
              <a:rPr lang="zh-CN" altLang="en-US" dirty="0">
                <a:latin typeface="方正超粗黑_GBK" panose="03000509000000000000" pitchFamily="65" charset="-122"/>
                <a:ea typeface="方正超粗黑_GBK" panose="03000509000000000000" pitchFamily="65" charset="-122"/>
              </a:rPr>
              <a:t>数字显示。即如果出现</a:t>
            </a:r>
            <a:r>
              <a:rPr lang="en-US" altLang="zh-CN" dirty="0">
                <a:latin typeface="方正超粗黑_GBK" panose="03000509000000000000" pitchFamily="65" charset="-122"/>
                <a:ea typeface="方正超粗黑_GBK" panose="03000509000000000000" pitchFamily="65" charset="-122"/>
              </a:rPr>
              <a:t>REV</a:t>
            </a:r>
            <a:r>
              <a:rPr lang="zh-CN" altLang="en-US" dirty="0">
                <a:latin typeface="方正超粗黑_GBK" panose="03000509000000000000" pitchFamily="65" charset="-122"/>
                <a:ea typeface="方正超粗黑_GBK" panose="03000509000000000000" pitchFamily="65" charset="-122"/>
              </a:rPr>
              <a:t>信息，原有的</a:t>
            </a:r>
            <a:r>
              <a:rPr lang="en-US" altLang="zh-CN" dirty="0">
                <a:latin typeface="方正超粗黑_GBK" panose="03000509000000000000" pitchFamily="65" charset="-122"/>
                <a:ea typeface="方正超粗黑_GBK" panose="03000509000000000000" pitchFamily="65" charset="-122"/>
              </a:rPr>
              <a:t>N1</a:t>
            </a:r>
            <a:r>
              <a:rPr lang="zh-CN" altLang="en-US" dirty="0">
                <a:latin typeface="方正超粗黑_GBK" panose="03000509000000000000" pitchFamily="65" charset="-122"/>
                <a:ea typeface="方正超粗黑_GBK" panose="03000509000000000000" pitchFamily="65" charset="-122"/>
              </a:rPr>
              <a:t>基准数字信</a:t>
            </a:r>
            <a:r>
              <a:rPr lang="zh-CN" altLang="en-US" dirty="0" smtClean="0">
                <a:latin typeface="方正超粗黑_GBK" panose="03000509000000000000" pitchFamily="65" charset="-122"/>
                <a:ea typeface="方正超粗黑_GBK" panose="03000509000000000000" pitchFamily="65" charset="-122"/>
              </a:rPr>
              <a:t>息将</a:t>
            </a:r>
            <a:r>
              <a:rPr lang="zh-CN" altLang="en-US" dirty="0">
                <a:latin typeface="方正超粗黑_GBK" panose="03000509000000000000" pitchFamily="65" charset="-122"/>
                <a:ea typeface="方正超粗黑_GBK" panose="03000509000000000000" pitchFamily="65" charset="-122"/>
              </a:rPr>
              <a:t>消失。</a:t>
            </a:r>
          </a:p>
        </p:txBody>
      </p:sp>
      <p:sp>
        <p:nvSpPr>
          <p:cNvPr id="11" name="椭圆 10"/>
          <p:cNvSpPr/>
          <p:nvPr/>
        </p:nvSpPr>
        <p:spPr>
          <a:xfrm>
            <a:off x="3702198" y="498134"/>
            <a:ext cx="1929384" cy="1039331"/>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197225" y="541266"/>
            <a:ext cx="1929384" cy="1039331"/>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24915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15841"/>
            <a:ext cx="12192000" cy="4890824"/>
          </a:xfrm>
          <a:prstGeom prst="rect">
            <a:avLst/>
          </a:prstGeom>
        </p:spPr>
      </p:pic>
      <p:sp>
        <p:nvSpPr>
          <p:cNvPr id="8" name="文本框 7"/>
          <p:cNvSpPr txBox="1"/>
          <p:nvPr/>
        </p:nvSpPr>
        <p:spPr>
          <a:xfrm>
            <a:off x="3211872" y="5887764"/>
            <a:ext cx="5768256"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发动机热防冰指示</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625374" y="5106665"/>
            <a:ext cx="8941253" cy="64633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热防冰指示信息显示在</a:t>
            </a:r>
            <a:r>
              <a:rPr lang="en-US" altLang="zh-CN" dirty="0">
                <a:latin typeface="方正超粗黑_GBK" panose="03000509000000000000" pitchFamily="65" charset="-122"/>
                <a:ea typeface="方正超粗黑_GBK" panose="03000509000000000000" pitchFamily="65" charset="-122"/>
              </a:rPr>
              <a:t>N1</a:t>
            </a:r>
            <a:r>
              <a:rPr lang="zh-CN" altLang="en-US" dirty="0">
                <a:latin typeface="方正超粗黑_GBK" panose="03000509000000000000" pitchFamily="65" charset="-122"/>
                <a:ea typeface="方正超粗黑_GBK" panose="03000509000000000000" pitchFamily="65" charset="-122"/>
              </a:rPr>
              <a:t>指示器的左上方区</a:t>
            </a:r>
            <a:r>
              <a:rPr lang="zh-CN" altLang="en-US" dirty="0" smtClean="0">
                <a:latin typeface="方正超粗黑_GBK" panose="03000509000000000000" pitchFamily="65" charset="-122"/>
                <a:ea typeface="方正超粗黑_GBK" panose="03000509000000000000" pitchFamily="65" charset="-122"/>
              </a:rPr>
              <a:t>域。</a:t>
            </a:r>
            <a:r>
              <a:rPr lang="zh-CN" altLang="en-US" dirty="0">
                <a:latin typeface="方正超粗黑_GBK" panose="03000509000000000000" pitchFamily="65" charset="-122"/>
                <a:ea typeface="方正超粗黑_GBK" panose="03000509000000000000" pitchFamily="65" charset="-122"/>
              </a:rPr>
              <a:t>当发动机进口整流罩热防冰阀打开时，</a:t>
            </a:r>
            <a:r>
              <a:rPr lang="en-US" altLang="zh-CN" dirty="0">
                <a:latin typeface="方正超粗黑_GBK" panose="03000509000000000000" pitchFamily="65" charset="-122"/>
                <a:ea typeface="方正超粗黑_GBK" panose="03000509000000000000" pitchFamily="65" charset="-122"/>
              </a:rPr>
              <a:t>TAI</a:t>
            </a:r>
            <a:r>
              <a:rPr lang="zh-CN" altLang="en-US" dirty="0">
                <a:latin typeface="方正超粗黑_GBK" panose="03000509000000000000" pitchFamily="65" charset="-122"/>
                <a:ea typeface="方正超粗黑_GBK" panose="03000509000000000000" pitchFamily="65" charset="-122"/>
              </a:rPr>
              <a:t>显示绿色；当防冰阀的位置与相应发动机防冰电门不一致时，</a:t>
            </a:r>
            <a:r>
              <a:rPr lang="en-US" altLang="zh-CN" dirty="0">
                <a:latin typeface="方正超粗黑_GBK" panose="03000509000000000000" pitchFamily="65" charset="-122"/>
                <a:ea typeface="方正超粗黑_GBK" panose="03000509000000000000" pitchFamily="65" charset="-122"/>
              </a:rPr>
              <a:t>TAI</a:t>
            </a:r>
            <a:r>
              <a:rPr lang="zh-CN" altLang="en-US" dirty="0">
                <a:latin typeface="方正超粗黑_GBK" panose="03000509000000000000" pitchFamily="65" charset="-122"/>
                <a:ea typeface="方正超粗黑_GBK" panose="03000509000000000000" pitchFamily="65" charset="-122"/>
              </a:rPr>
              <a:t>显示琥珀色。</a:t>
            </a:r>
          </a:p>
        </p:txBody>
      </p:sp>
      <p:sp>
        <p:nvSpPr>
          <p:cNvPr id="11" name="椭圆 10"/>
          <p:cNvSpPr/>
          <p:nvPr/>
        </p:nvSpPr>
        <p:spPr>
          <a:xfrm>
            <a:off x="1708028" y="664233"/>
            <a:ext cx="1199073" cy="897147"/>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7479099" y="655606"/>
            <a:ext cx="1199073" cy="897147"/>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79438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2499" y="0"/>
            <a:ext cx="11847003" cy="5887764"/>
          </a:xfrm>
          <a:prstGeom prst="rect">
            <a:avLst/>
          </a:prstGeom>
        </p:spPr>
      </p:pic>
      <p:sp>
        <p:nvSpPr>
          <p:cNvPr id="5" name="圆角矩形 4"/>
          <p:cNvSpPr/>
          <p:nvPr/>
        </p:nvSpPr>
        <p:spPr>
          <a:xfrm>
            <a:off x="534836" y="345056"/>
            <a:ext cx="3692107" cy="101791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97118" y="5887764"/>
            <a:ext cx="10397765"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自动油门，推力模式和大气总温</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345748" y="1981687"/>
            <a:ext cx="1466463"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自动油门限制（白色）</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V="1">
            <a:off x="2078979" y="1362974"/>
            <a:ext cx="293285" cy="61871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5149968" y="345057"/>
            <a:ext cx="1897813" cy="101791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529532" y="1914389"/>
            <a:ext cx="129969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推力模式</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a:stCxn id="12" idx="0"/>
          </p:cNvCxnSpPr>
          <p:nvPr/>
        </p:nvCxnSpPr>
        <p:spPr>
          <a:xfrm flipH="1" flipV="1">
            <a:off x="6179381" y="1382814"/>
            <a:ext cx="1" cy="53157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8652294" y="345055"/>
            <a:ext cx="1449238" cy="8626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352595" y="1981686"/>
            <a:ext cx="1299699" cy="923330"/>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大气总温</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（青色）（蓝绿色）</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7" name="直接箭头连接符 16"/>
          <p:cNvCxnSpPr>
            <a:stCxn id="16" idx="0"/>
          </p:cNvCxnSpPr>
          <p:nvPr/>
        </p:nvCxnSpPr>
        <p:spPr>
          <a:xfrm flipV="1">
            <a:off x="8002445" y="1021179"/>
            <a:ext cx="920137" cy="96050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225221" y="2001963"/>
            <a:ext cx="1299699"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摄氏温度</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（白色）</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9" name="直接箭头连接符 18"/>
          <p:cNvCxnSpPr>
            <a:stCxn id="18" idx="0"/>
          </p:cNvCxnSpPr>
          <p:nvPr/>
        </p:nvCxnSpPr>
        <p:spPr>
          <a:xfrm flipV="1">
            <a:off x="10875071" y="1021179"/>
            <a:ext cx="324924" cy="98078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10400567" y="345056"/>
            <a:ext cx="1449238" cy="8626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0025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a:t>
            </a:r>
            <a:r>
              <a:rPr lang="zh-CN" altLang="en-US" dirty="0"/>
              <a:t>种推力模</a:t>
            </a:r>
            <a:r>
              <a:rPr lang="zh-CN" altLang="en-US" dirty="0" smtClean="0"/>
              <a:t>式（绿色）</a:t>
            </a:r>
            <a:endParaRPr lang="zh-CN" altLang="en-US" dirty="0"/>
          </a:p>
        </p:txBody>
      </p:sp>
      <p:sp>
        <p:nvSpPr>
          <p:cNvPr id="3" name="内容占位符 2"/>
          <p:cNvSpPr>
            <a:spLocks noGrp="1"/>
          </p:cNvSpPr>
          <p:nvPr>
            <p:ph idx="1"/>
          </p:nvPr>
        </p:nvSpPr>
        <p:spPr/>
        <p:txBody>
          <a:bodyPr/>
          <a:lstStyle/>
          <a:p>
            <a:r>
              <a:rPr lang="en-US" altLang="zh-CN" dirty="0" smtClean="0"/>
              <a:t>- </a:t>
            </a:r>
            <a:r>
              <a:rPr lang="en-US" altLang="zh-CN" dirty="0"/>
              <a:t>TO(</a:t>
            </a:r>
            <a:r>
              <a:rPr lang="zh-CN" altLang="en-US" dirty="0"/>
              <a:t>起飞</a:t>
            </a:r>
            <a:r>
              <a:rPr lang="en-US" altLang="zh-CN" dirty="0"/>
              <a:t>).</a:t>
            </a:r>
          </a:p>
          <a:p>
            <a:r>
              <a:rPr lang="en-US" altLang="zh-CN" dirty="0"/>
              <a:t>- R-TO (</a:t>
            </a:r>
            <a:r>
              <a:rPr lang="zh-CN" altLang="en-US" dirty="0"/>
              <a:t>减推力起飞</a:t>
            </a:r>
            <a:r>
              <a:rPr lang="en-US" altLang="zh-CN" dirty="0"/>
              <a:t>).</a:t>
            </a:r>
          </a:p>
          <a:p>
            <a:r>
              <a:rPr lang="en-US" altLang="zh-CN" dirty="0"/>
              <a:t>- CLB (</a:t>
            </a:r>
            <a:r>
              <a:rPr lang="zh-CN" altLang="en-US" dirty="0"/>
              <a:t>爬升</a:t>
            </a:r>
            <a:r>
              <a:rPr lang="en-US" altLang="zh-CN" dirty="0"/>
              <a:t>).</a:t>
            </a:r>
          </a:p>
          <a:p>
            <a:r>
              <a:rPr lang="en-US" altLang="zh-CN" dirty="0"/>
              <a:t>- R-CLB (</a:t>
            </a:r>
            <a:r>
              <a:rPr lang="zh-CN" altLang="en-US" dirty="0"/>
              <a:t>减推力爬升</a:t>
            </a:r>
            <a:r>
              <a:rPr lang="en-US" altLang="zh-CN" dirty="0"/>
              <a:t>).</a:t>
            </a:r>
          </a:p>
          <a:p>
            <a:r>
              <a:rPr lang="en-US" altLang="zh-CN" dirty="0"/>
              <a:t>- CON (</a:t>
            </a:r>
            <a:r>
              <a:rPr lang="zh-CN" altLang="en-US" dirty="0"/>
              <a:t>连续</a:t>
            </a:r>
            <a:r>
              <a:rPr lang="en-US" altLang="zh-CN" dirty="0"/>
              <a:t>).</a:t>
            </a:r>
          </a:p>
          <a:p>
            <a:r>
              <a:rPr lang="en-US" altLang="zh-CN" dirty="0"/>
              <a:t>- CRZ (</a:t>
            </a:r>
            <a:r>
              <a:rPr lang="zh-CN" altLang="en-US" dirty="0"/>
              <a:t>巡航</a:t>
            </a:r>
            <a:r>
              <a:rPr lang="en-US" altLang="zh-CN" dirty="0"/>
              <a:t>).</a:t>
            </a:r>
          </a:p>
          <a:p>
            <a:r>
              <a:rPr lang="en-US" altLang="zh-CN" dirty="0"/>
              <a:t>- GA (</a:t>
            </a:r>
            <a:r>
              <a:rPr lang="zh-CN" altLang="en-US" dirty="0"/>
              <a:t>复飞</a:t>
            </a:r>
            <a:r>
              <a:rPr lang="en-US" altLang="zh-CN" dirty="0" smtClean="0"/>
              <a:t>).</a:t>
            </a:r>
            <a:endParaRPr lang="zh-CN" altLang="en-US" dirty="0"/>
          </a:p>
        </p:txBody>
      </p:sp>
    </p:spTree>
    <p:extLst>
      <p:ext uri="{BB962C8B-B14F-4D97-AF65-F5344CB8AC3E}">
        <p14:creationId xmlns:p14="http://schemas.microsoft.com/office/powerpoint/2010/main" val="3844605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528615" y="9525"/>
            <a:ext cx="8877300" cy="6838950"/>
          </a:xfrm>
          <a:prstGeom prst="rect">
            <a:avLst/>
          </a:prstGeom>
        </p:spPr>
      </p:pic>
      <p:sp>
        <p:nvSpPr>
          <p:cNvPr id="8" name="文本框 7"/>
          <p:cNvSpPr txBox="1"/>
          <p:nvPr/>
        </p:nvSpPr>
        <p:spPr>
          <a:xfrm>
            <a:off x="380687" y="1626080"/>
            <a:ext cx="1015663" cy="3605841"/>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发动机指示</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475063" y="3429000"/>
            <a:ext cx="1782040"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HPSOV</a:t>
            </a:r>
            <a:r>
              <a:rPr lang="zh-CN" altLang="en-US" dirty="0" smtClean="0">
                <a:solidFill>
                  <a:srgbClr val="FF0000"/>
                </a:solidFill>
                <a:latin typeface="方正超粗黑_GBK" panose="03000509000000000000" pitchFamily="65" charset="-122"/>
                <a:ea typeface="方正超粗黑_GBK" panose="03000509000000000000" pitchFamily="65" charset="-122"/>
              </a:rPr>
              <a:t>关闭灯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a:stCxn id="10" idx="2"/>
          </p:cNvCxnSpPr>
          <p:nvPr/>
        </p:nvCxnSpPr>
        <p:spPr>
          <a:xfrm>
            <a:off x="2366083" y="3798332"/>
            <a:ext cx="580763" cy="105721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153192" y="5779698"/>
            <a:ext cx="786103" cy="42156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88518" y="5668606"/>
            <a:ext cx="135571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燃油滤旁通</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009371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45540" y="0"/>
            <a:ext cx="10700920" cy="6858000"/>
          </a:xfrm>
          <a:prstGeom prst="rect">
            <a:avLst/>
          </a:prstGeom>
        </p:spPr>
      </p:pic>
      <p:sp>
        <p:nvSpPr>
          <p:cNvPr id="5" name="圆角矩形 4"/>
          <p:cNvSpPr/>
          <p:nvPr/>
        </p:nvSpPr>
        <p:spPr>
          <a:xfrm>
            <a:off x="1570007" y="4701394"/>
            <a:ext cx="9808235" cy="128533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289320" y="173708"/>
            <a:ext cx="4583503"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机组告警信息</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289740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14577"/>
            <a:ext cx="10058400" cy="4598912"/>
          </a:xfrm>
          <a:prstGeom prst="rect">
            <a:avLst/>
          </a:prstGeom>
        </p:spPr>
      </p:pic>
      <p:sp>
        <p:nvSpPr>
          <p:cNvPr id="8" name="文本框 7"/>
          <p:cNvSpPr txBox="1"/>
          <p:nvPr/>
        </p:nvSpPr>
        <p:spPr>
          <a:xfrm>
            <a:off x="3648944" y="5634229"/>
            <a:ext cx="4894112"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机组告警信息</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066800" y="4999449"/>
            <a:ext cx="1984047" cy="923330"/>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a:solidFill>
                  <a:srgbClr val="FF0000"/>
                </a:solidFill>
                <a:latin typeface="方正超粗黑_GBK" panose="03000509000000000000" pitchFamily="65" charset="-122"/>
                <a:ea typeface="方正超粗黑_GBK" panose="03000509000000000000" pitchFamily="65" charset="-122"/>
              </a:rPr>
              <a:t>1</a:t>
            </a:r>
            <a:r>
              <a:rPr lang="zh-CN" altLang="en-US" dirty="0">
                <a:solidFill>
                  <a:srgbClr val="FF0000"/>
                </a:solidFill>
                <a:latin typeface="方正超粗黑_GBK" panose="03000509000000000000" pitchFamily="65" charset="-122"/>
                <a:ea typeface="方正超粗黑_GBK" panose="03000509000000000000" pitchFamily="65" charset="-122"/>
              </a:rPr>
              <a:t>）启动阀打开</a:t>
            </a:r>
          </a:p>
          <a:p>
            <a:pPr algn="ctr"/>
            <a:r>
              <a:rPr lang="zh-CN" altLang="en-US" dirty="0">
                <a:solidFill>
                  <a:srgbClr val="FF0000"/>
                </a:solidFill>
                <a:latin typeface="方正超粗黑_GBK" panose="03000509000000000000" pitchFamily="65" charset="-122"/>
                <a:ea typeface="方正超粗黑_GBK" panose="03000509000000000000" pitchFamily="65" charset="-122"/>
              </a:rPr>
              <a:t>（</a:t>
            </a:r>
            <a:r>
              <a:rPr lang="en-US" altLang="zh-CN" dirty="0">
                <a:solidFill>
                  <a:srgbClr val="FF0000"/>
                </a:solidFill>
                <a:latin typeface="方正超粗黑_GBK" panose="03000509000000000000" pitchFamily="65" charset="-122"/>
                <a:ea typeface="方正超粗黑_GBK" panose="03000509000000000000" pitchFamily="65" charset="-122"/>
              </a:rPr>
              <a:t>2</a:t>
            </a:r>
            <a:r>
              <a:rPr lang="zh-CN" altLang="en-US" dirty="0">
                <a:solidFill>
                  <a:srgbClr val="FF0000"/>
                </a:solidFill>
                <a:latin typeface="方正超粗黑_GBK" panose="03000509000000000000" pitchFamily="65" charset="-122"/>
                <a:ea typeface="方正超粗黑_GBK" panose="03000509000000000000" pitchFamily="65" charset="-122"/>
              </a:rPr>
              <a:t>）滑油滤旁通</a:t>
            </a:r>
          </a:p>
          <a:p>
            <a:pPr algn="ctr"/>
            <a:r>
              <a:rPr lang="zh-CN" altLang="en-US" dirty="0">
                <a:solidFill>
                  <a:srgbClr val="FF0000"/>
                </a:solidFill>
                <a:latin typeface="方正超粗黑_GBK" panose="03000509000000000000" pitchFamily="65" charset="-122"/>
                <a:ea typeface="方正超粗黑_GBK" panose="03000509000000000000" pitchFamily="65" charset="-122"/>
              </a:rPr>
              <a:t>（</a:t>
            </a:r>
            <a:r>
              <a:rPr lang="en-US" altLang="zh-CN" dirty="0">
                <a:solidFill>
                  <a:srgbClr val="FF0000"/>
                </a:solidFill>
                <a:latin typeface="方正超粗黑_GBK" panose="03000509000000000000" pitchFamily="65" charset="-122"/>
                <a:ea typeface="方正超粗黑_GBK" panose="03000509000000000000" pitchFamily="65" charset="-122"/>
              </a:rPr>
              <a:t>3</a:t>
            </a:r>
            <a:r>
              <a:rPr lang="zh-CN" altLang="en-US" dirty="0">
                <a:solidFill>
                  <a:srgbClr val="FF0000"/>
                </a:solidFill>
                <a:latin typeface="方正超粗黑_GBK" panose="03000509000000000000" pitchFamily="65" charset="-122"/>
                <a:ea typeface="方正超粗黑_GBK" panose="03000509000000000000" pitchFamily="65" charset="-122"/>
              </a:rPr>
              <a:t>）低滑油压力</a:t>
            </a:r>
          </a:p>
        </p:txBody>
      </p:sp>
    </p:spTree>
    <p:extLst>
      <p:ext uri="{BB962C8B-B14F-4D97-AF65-F5344CB8AC3E}">
        <p14:creationId xmlns:p14="http://schemas.microsoft.com/office/powerpoint/2010/main" val="17206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启动阀打开信息</a:t>
            </a:r>
          </a:p>
        </p:txBody>
      </p:sp>
      <p:sp>
        <p:nvSpPr>
          <p:cNvPr id="3" name="内容占位符 2"/>
          <p:cNvSpPr>
            <a:spLocks noGrp="1"/>
          </p:cNvSpPr>
          <p:nvPr>
            <p:ph idx="1"/>
          </p:nvPr>
        </p:nvSpPr>
        <p:spPr/>
        <p:txBody>
          <a:bodyPr/>
          <a:lstStyle/>
          <a:p>
            <a:r>
              <a:rPr lang="zh-CN" altLang="en-US" dirty="0"/>
              <a:t>启动阀打开信息（</a:t>
            </a:r>
            <a:r>
              <a:rPr lang="en-US" altLang="zh-CN" dirty="0"/>
              <a:t>START VALVE OPEN</a:t>
            </a:r>
            <a:r>
              <a:rPr lang="zh-CN" altLang="en-US" dirty="0"/>
              <a:t>）有二种显示模式：稳定和闪亮</a:t>
            </a:r>
            <a:r>
              <a:rPr lang="zh-CN" altLang="en-US" dirty="0" smtClean="0"/>
              <a:t>。</a:t>
            </a:r>
            <a:endParaRPr lang="en-US" altLang="zh-CN" dirty="0" smtClean="0"/>
          </a:p>
          <a:p>
            <a:r>
              <a:rPr lang="zh-CN" altLang="en-US" dirty="0" smtClean="0"/>
              <a:t>稳</a:t>
            </a:r>
            <a:r>
              <a:rPr lang="zh-CN" altLang="en-US" dirty="0"/>
              <a:t>定的琥珀色</a:t>
            </a:r>
            <a:r>
              <a:rPr lang="en-US" altLang="zh-CN" dirty="0"/>
              <a:t>START VALVE OPEN</a:t>
            </a:r>
            <a:r>
              <a:rPr lang="zh-CN" altLang="en-US" dirty="0"/>
              <a:t>（启动阀打开）信息表示相应发动机启动阀打开，并且启动电门在“地面”位置</a:t>
            </a:r>
            <a:r>
              <a:rPr lang="zh-CN" altLang="en-US" dirty="0" smtClean="0"/>
              <a:t>。</a:t>
            </a:r>
            <a:endParaRPr lang="en-US" altLang="zh-CN" dirty="0" smtClean="0"/>
          </a:p>
          <a:p>
            <a:r>
              <a:rPr lang="zh-CN" altLang="en-US" dirty="0" smtClean="0"/>
              <a:t>闪</a:t>
            </a:r>
            <a:r>
              <a:rPr lang="zh-CN" altLang="en-US" dirty="0"/>
              <a:t>亮表示启动阀非指令打开，即启动阀在打开位置，而启动电门未在“地面”位置</a:t>
            </a:r>
            <a:r>
              <a:rPr lang="zh-CN" altLang="en-US" dirty="0" smtClean="0"/>
              <a:t>。</a:t>
            </a:r>
            <a:endParaRPr lang="en-US" altLang="zh-CN" dirty="0" smtClean="0"/>
          </a:p>
          <a:p>
            <a:r>
              <a:rPr lang="zh-CN" altLang="en-US" dirty="0" smtClean="0"/>
              <a:t>当</a:t>
            </a:r>
            <a:r>
              <a:rPr lang="zh-CN" altLang="en-US" dirty="0"/>
              <a:t>启动阀打开而且启动电门未在“地面”位置，</a:t>
            </a:r>
            <a:r>
              <a:rPr lang="en-US" altLang="zh-CN" dirty="0"/>
              <a:t>STARTVALVE OPEN</a:t>
            </a:r>
            <a:r>
              <a:rPr lang="zh-CN" altLang="en-US" dirty="0"/>
              <a:t>信息闪亮持续</a:t>
            </a:r>
            <a:r>
              <a:rPr lang="en-US" altLang="zh-CN" dirty="0"/>
              <a:t>10</a:t>
            </a:r>
            <a:r>
              <a:rPr lang="zh-CN" altLang="en-US" dirty="0"/>
              <a:t>秒钟，然后稳定显示。</a:t>
            </a:r>
          </a:p>
        </p:txBody>
      </p:sp>
    </p:spTree>
    <p:extLst>
      <p:ext uri="{BB962C8B-B14F-4D97-AF65-F5344CB8AC3E}">
        <p14:creationId xmlns:p14="http://schemas.microsoft.com/office/powerpoint/2010/main" val="3172258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滑油滤旁</a:t>
            </a:r>
            <a:r>
              <a:rPr lang="zh-CN" altLang="en-US" dirty="0" smtClean="0"/>
              <a:t>通告</a:t>
            </a:r>
            <a:r>
              <a:rPr lang="zh-CN" altLang="en-US" dirty="0"/>
              <a:t>警信息</a:t>
            </a:r>
          </a:p>
        </p:txBody>
      </p:sp>
      <p:sp>
        <p:nvSpPr>
          <p:cNvPr id="3" name="内容占位符 2"/>
          <p:cNvSpPr>
            <a:spLocks noGrp="1"/>
          </p:cNvSpPr>
          <p:nvPr>
            <p:ph idx="1"/>
          </p:nvPr>
        </p:nvSpPr>
        <p:spPr/>
        <p:txBody>
          <a:bodyPr/>
          <a:lstStyle/>
          <a:p>
            <a:r>
              <a:rPr lang="zh-CN" altLang="en-US" dirty="0"/>
              <a:t>滑油滤旁通（</a:t>
            </a:r>
            <a:r>
              <a:rPr lang="en-US" altLang="zh-CN" dirty="0"/>
              <a:t>OIL FILTER BYPASS</a:t>
            </a:r>
            <a:r>
              <a:rPr lang="zh-CN" altLang="en-US" dirty="0"/>
              <a:t>）告警信息有二种显示模式：稳定与闪亮。稳定的琥珀色</a:t>
            </a:r>
            <a:r>
              <a:rPr lang="en-US" altLang="zh-CN" dirty="0"/>
              <a:t>OILFILTER BYPASS</a:t>
            </a:r>
            <a:r>
              <a:rPr lang="zh-CN" altLang="en-US" dirty="0"/>
              <a:t>信息指示滑油回油滤接近旁通状态。滑油滤旁通信息会闪亮</a:t>
            </a:r>
            <a:r>
              <a:rPr lang="en-US" altLang="zh-CN" dirty="0"/>
              <a:t>10</a:t>
            </a:r>
            <a:r>
              <a:rPr lang="zh-CN" altLang="en-US" dirty="0"/>
              <a:t>秒钟，然后稳定显示。</a:t>
            </a:r>
          </a:p>
          <a:p>
            <a:r>
              <a:rPr lang="zh-CN" altLang="en-US" dirty="0"/>
              <a:t>当滑油压力低于红标线极限时，</a:t>
            </a:r>
            <a:r>
              <a:rPr lang="en-US" altLang="zh-CN" dirty="0"/>
              <a:t>EEC</a:t>
            </a:r>
            <a:r>
              <a:rPr lang="zh-CN" altLang="en-US" dirty="0"/>
              <a:t>将信号发送到</a:t>
            </a:r>
            <a:r>
              <a:rPr lang="en-US" altLang="zh-CN" dirty="0"/>
              <a:t>DEU</a:t>
            </a:r>
            <a:r>
              <a:rPr lang="zh-CN" altLang="en-US" dirty="0"/>
              <a:t>导致</a:t>
            </a:r>
            <a:r>
              <a:rPr lang="en-US" altLang="zh-CN" dirty="0"/>
              <a:t>DU</a:t>
            </a:r>
            <a:r>
              <a:rPr lang="zh-CN" altLang="en-US" dirty="0"/>
              <a:t>显示琥珀色</a:t>
            </a:r>
            <a:r>
              <a:rPr lang="en-US" altLang="zh-CN" dirty="0"/>
              <a:t>LOW OIL PRESSURE</a:t>
            </a:r>
            <a:r>
              <a:rPr lang="zh-CN" altLang="en-US" dirty="0"/>
              <a:t>（低滑油压力）信息。每台发动机有一个</a:t>
            </a:r>
            <a:r>
              <a:rPr lang="en-US" altLang="zh-CN" dirty="0"/>
              <a:t>LOW OIL PRESSURE</a:t>
            </a:r>
            <a:r>
              <a:rPr lang="zh-CN" altLang="en-US" dirty="0"/>
              <a:t>信息。</a:t>
            </a:r>
            <a:r>
              <a:rPr lang="en-US" altLang="zh-CN" dirty="0"/>
              <a:t>LOW OIL PRESSURE </a:t>
            </a:r>
            <a:r>
              <a:rPr lang="zh-CN" altLang="en-US" dirty="0"/>
              <a:t>信息显示在主发动机显示器上。</a:t>
            </a:r>
          </a:p>
          <a:p>
            <a:r>
              <a:rPr lang="zh-CN" altLang="en-US" dirty="0"/>
              <a:t>当滑油压力低于红线限制时，琥珀色</a:t>
            </a:r>
            <a:r>
              <a:rPr lang="en-US" altLang="zh-CN" dirty="0"/>
              <a:t>LOW OIL PRESSURE</a:t>
            </a:r>
            <a:r>
              <a:rPr lang="zh-CN" altLang="en-US" dirty="0"/>
              <a:t>信息闪烁</a:t>
            </a:r>
            <a:r>
              <a:rPr lang="en-US" altLang="zh-CN" dirty="0"/>
              <a:t>10</a:t>
            </a:r>
            <a:r>
              <a:rPr lang="zh-CN" altLang="en-US" dirty="0"/>
              <a:t>秒，然后持续显示。</a:t>
            </a:r>
            <a:r>
              <a:rPr lang="en-US" altLang="zh-CN" dirty="0"/>
              <a:t>DEU</a:t>
            </a:r>
            <a:r>
              <a:rPr lang="zh-CN" altLang="en-US" dirty="0"/>
              <a:t>抑制起飞和着陆时的闪动模式。</a:t>
            </a:r>
          </a:p>
          <a:p>
            <a:endParaRPr lang="zh-CN" altLang="en-US" dirty="0"/>
          </a:p>
        </p:txBody>
      </p:sp>
    </p:spTree>
    <p:extLst>
      <p:ext uri="{BB962C8B-B14F-4D97-AF65-F5344CB8AC3E}">
        <p14:creationId xmlns:p14="http://schemas.microsoft.com/office/powerpoint/2010/main" val="794932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888520" y="4780084"/>
            <a:ext cx="3088258" cy="1754326"/>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当 </a:t>
            </a:r>
            <a:r>
              <a:rPr lang="en-US" altLang="zh-CN" dirty="0">
                <a:latin typeface="方正超粗黑_GBK" panose="03000509000000000000" pitchFamily="65" charset="-122"/>
                <a:ea typeface="方正超粗黑_GBK" panose="03000509000000000000" pitchFamily="65" charset="-122"/>
              </a:rPr>
              <a:t>N2 </a:t>
            </a:r>
            <a:r>
              <a:rPr lang="zh-CN" altLang="en-US" dirty="0">
                <a:latin typeface="方正超粗黑_GBK" panose="03000509000000000000" pitchFamily="65" charset="-122"/>
                <a:ea typeface="方正超粗黑_GBK" panose="03000509000000000000" pitchFamily="65" charset="-122"/>
              </a:rPr>
              <a:t>高于</a:t>
            </a:r>
            <a:r>
              <a:rPr lang="en-US" altLang="zh-CN" dirty="0">
                <a:latin typeface="方正超粗黑_GBK" panose="03000509000000000000" pitchFamily="65" charset="-122"/>
                <a:ea typeface="方正超粗黑_GBK" panose="03000509000000000000" pitchFamily="65" charset="-122"/>
              </a:rPr>
              <a:t>N2 </a:t>
            </a:r>
            <a:r>
              <a:rPr lang="zh-CN" altLang="en-US" dirty="0">
                <a:latin typeface="方正超粗黑_GBK" panose="03000509000000000000" pitchFamily="65" charset="-122"/>
                <a:ea typeface="方正超粗黑_GBK" panose="03000509000000000000" pitchFamily="65" charset="-122"/>
              </a:rPr>
              <a:t>红标线时，下列指示改变为红色：</a:t>
            </a:r>
          </a:p>
          <a:p>
            <a:r>
              <a:rPr lang="zh-CN" altLang="en-US" dirty="0">
                <a:latin typeface="方正超粗黑_GBK" panose="03000509000000000000" pitchFamily="65" charset="-122"/>
                <a:ea typeface="方正超粗黑_GBK" panose="03000509000000000000" pitchFamily="65" charset="-122"/>
              </a:rPr>
              <a:t>－ </a:t>
            </a:r>
            <a:r>
              <a:rPr lang="en-US" altLang="zh-CN" dirty="0">
                <a:latin typeface="方正超粗黑_GBK" panose="03000509000000000000" pitchFamily="65" charset="-122"/>
                <a:ea typeface="方正超粗黑_GBK" panose="03000509000000000000" pitchFamily="65" charset="-122"/>
              </a:rPr>
              <a:t>N2 </a:t>
            </a:r>
            <a:r>
              <a:rPr lang="zh-CN" altLang="en-US" dirty="0">
                <a:latin typeface="方正超粗黑_GBK" panose="03000509000000000000" pitchFamily="65" charset="-122"/>
                <a:ea typeface="方正超粗黑_GBK" panose="03000509000000000000" pitchFamily="65" charset="-122"/>
              </a:rPr>
              <a:t>数字读数</a:t>
            </a:r>
          </a:p>
          <a:p>
            <a:r>
              <a:rPr lang="zh-CN" altLang="en-US" dirty="0">
                <a:latin typeface="方正超粗黑_GBK" panose="03000509000000000000" pitchFamily="65" charset="-122"/>
                <a:ea typeface="方正超粗黑_GBK" panose="03000509000000000000" pitchFamily="65" charset="-122"/>
              </a:rPr>
              <a:t>－ 围绕</a:t>
            </a:r>
            <a:r>
              <a:rPr lang="en-US" altLang="zh-CN" dirty="0">
                <a:latin typeface="方正超粗黑_GBK" panose="03000509000000000000" pitchFamily="65" charset="-122"/>
                <a:ea typeface="方正超粗黑_GBK" panose="03000509000000000000" pitchFamily="65" charset="-122"/>
              </a:rPr>
              <a:t>N2 </a:t>
            </a:r>
            <a:r>
              <a:rPr lang="zh-CN" altLang="en-US" dirty="0">
                <a:latin typeface="方正超粗黑_GBK" panose="03000509000000000000" pitchFamily="65" charset="-122"/>
                <a:ea typeface="方正超粗黑_GBK" panose="03000509000000000000" pitchFamily="65" charset="-122"/>
              </a:rPr>
              <a:t>数字读数的方框</a:t>
            </a:r>
          </a:p>
          <a:p>
            <a:r>
              <a:rPr lang="zh-CN" altLang="en-US" dirty="0">
                <a:latin typeface="方正超粗黑_GBK" panose="03000509000000000000" pitchFamily="65" charset="-122"/>
                <a:ea typeface="方正超粗黑_GBK" panose="03000509000000000000" pitchFamily="65" charset="-122"/>
              </a:rPr>
              <a:t>－ </a:t>
            </a:r>
            <a:r>
              <a:rPr lang="en-US" altLang="zh-CN" dirty="0">
                <a:latin typeface="方正超粗黑_GBK" panose="03000509000000000000" pitchFamily="65" charset="-122"/>
                <a:ea typeface="方正超粗黑_GBK" panose="03000509000000000000" pitchFamily="65" charset="-122"/>
              </a:rPr>
              <a:t>N2 </a:t>
            </a:r>
            <a:r>
              <a:rPr lang="zh-CN" altLang="en-US" dirty="0">
                <a:latin typeface="方正超粗黑_GBK" panose="03000509000000000000" pitchFamily="65" charset="-122"/>
                <a:ea typeface="方正超粗黑_GBK" panose="03000509000000000000" pitchFamily="65" charset="-122"/>
              </a:rPr>
              <a:t>指针</a:t>
            </a:r>
          </a:p>
          <a:p>
            <a:r>
              <a:rPr lang="zh-CN" altLang="en-US" dirty="0">
                <a:latin typeface="方正超粗黑_GBK" panose="03000509000000000000" pitchFamily="65" charset="-122"/>
                <a:ea typeface="方正超粗黑_GBK" panose="03000509000000000000" pitchFamily="65" charset="-122"/>
              </a:rPr>
              <a:t>－ 阴影区域</a:t>
            </a:r>
          </a:p>
        </p:txBody>
      </p:sp>
      <p:sp>
        <p:nvSpPr>
          <p:cNvPr id="5" name="圆角矩形 4"/>
          <p:cNvSpPr/>
          <p:nvPr/>
        </p:nvSpPr>
        <p:spPr>
          <a:xfrm>
            <a:off x="888520" y="4780084"/>
            <a:ext cx="3088258" cy="175432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143999" y="5634229"/>
            <a:ext cx="2703003"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N2</a:t>
            </a:r>
            <a:r>
              <a:rPr lang="zh-CN" altLang="en-US" sz="5400" dirty="0" smtClean="0">
                <a:solidFill>
                  <a:srgbClr val="FF0000"/>
                </a:solidFill>
                <a:latin typeface="方正超粗黑_GBK" panose="03000509000000000000" pitchFamily="65" charset="-122"/>
                <a:ea typeface="方正超粗黑_GBK" panose="03000509000000000000" pitchFamily="65" charset="-122"/>
              </a:rPr>
              <a:t>指示</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pic>
        <p:nvPicPr>
          <p:cNvPr id="2" name="图片 1"/>
          <p:cNvPicPr>
            <a:picLocks noChangeAspect="1"/>
          </p:cNvPicPr>
          <p:nvPr/>
        </p:nvPicPr>
        <p:blipFill>
          <a:blip r:embed="rId2"/>
          <a:stretch>
            <a:fillRect/>
          </a:stretch>
        </p:blipFill>
        <p:spPr>
          <a:xfrm>
            <a:off x="257175" y="612208"/>
            <a:ext cx="11677650" cy="4029075"/>
          </a:xfrm>
          <a:prstGeom prst="rect">
            <a:avLst/>
          </a:prstGeom>
        </p:spPr>
      </p:pic>
      <p:sp>
        <p:nvSpPr>
          <p:cNvPr id="9" name="文本框 8"/>
          <p:cNvSpPr txBox="1"/>
          <p:nvPr/>
        </p:nvSpPr>
        <p:spPr>
          <a:xfrm>
            <a:off x="4882548" y="5128002"/>
            <a:ext cx="3476447" cy="1200329"/>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N2</a:t>
            </a:r>
            <a:r>
              <a:rPr lang="zh-CN" altLang="en-US" dirty="0">
                <a:latin typeface="方正超粗黑_GBK" panose="03000509000000000000" pitchFamily="65" charset="-122"/>
                <a:ea typeface="方正超粗黑_GBK" panose="03000509000000000000" pitchFamily="65" charset="-122"/>
              </a:rPr>
              <a:t>红标线表示</a:t>
            </a:r>
            <a:r>
              <a:rPr lang="en-US" altLang="zh-CN" dirty="0">
                <a:latin typeface="方正超粗黑_GBK" panose="03000509000000000000" pitchFamily="65" charset="-122"/>
                <a:ea typeface="方正超粗黑_GBK" panose="03000509000000000000" pitchFamily="65" charset="-122"/>
              </a:rPr>
              <a:t>CFM56</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7B</a:t>
            </a:r>
            <a:r>
              <a:rPr lang="zh-CN" altLang="en-US" dirty="0">
                <a:latin typeface="方正超粗黑_GBK" panose="03000509000000000000" pitchFamily="65" charset="-122"/>
                <a:ea typeface="方正超粗黑_GBK" panose="03000509000000000000" pitchFamily="65" charset="-122"/>
              </a:rPr>
              <a:t>发动机最大认证的发动机高压转子转速。</a:t>
            </a:r>
            <a:r>
              <a:rPr lang="en-US" altLang="zh-CN" dirty="0">
                <a:latin typeface="方正超粗黑_GBK" panose="03000509000000000000" pitchFamily="65" charset="-122"/>
                <a:ea typeface="方正超粗黑_GBK" panose="03000509000000000000" pitchFamily="65" charset="-122"/>
              </a:rPr>
              <a:t>EEC</a:t>
            </a:r>
            <a:r>
              <a:rPr lang="zh-CN" altLang="en-US" dirty="0">
                <a:latin typeface="方正超粗黑_GBK" panose="03000509000000000000" pitchFamily="65" charset="-122"/>
                <a:ea typeface="方正超粗黑_GBK" panose="03000509000000000000" pitchFamily="65" charset="-122"/>
              </a:rPr>
              <a:t>提供红标线</a:t>
            </a:r>
            <a:r>
              <a:rPr lang="zh-CN" altLang="en-US" dirty="0" smtClean="0">
                <a:latin typeface="方正超粗黑_GBK" panose="03000509000000000000" pitchFamily="65" charset="-122"/>
                <a:ea typeface="方正超粗黑_GBK" panose="03000509000000000000" pitchFamily="65" charset="-122"/>
              </a:rPr>
              <a:t>值（极限值）。</a:t>
            </a:r>
            <a:r>
              <a:rPr lang="zh-CN" altLang="en-US" dirty="0">
                <a:latin typeface="方正超粗黑_GBK" panose="03000509000000000000" pitchFamily="65" charset="-122"/>
                <a:ea typeface="方正超粗黑_GBK" panose="03000509000000000000" pitchFamily="65" charset="-122"/>
              </a:rPr>
              <a:t>红标线用红色显示。</a:t>
            </a:r>
          </a:p>
        </p:txBody>
      </p:sp>
    </p:spTree>
    <p:extLst>
      <p:ext uri="{BB962C8B-B14F-4D97-AF65-F5344CB8AC3E}">
        <p14:creationId xmlns:p14="http://schemas.microsoft.com/office/powerpoint/2010/main" val="1889749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60" y="104451"/>
            <a:ext cx="11565880" cy="6683602"/>
          </a:xfrm>
          <a:prstGeom prst="rect">
            <a:avLst/>
          </a:prstGeom>
        </p:spPr>
      </p:pic>
      <p:sp>
        <p:nvSpPr>
          <p:cNvPr id="8" name="文本框 7"/>
          <p:cNvSpPr txBox="1"/>
          <p:nvPr/>
        </p:nvSpPr>
        <p:spPr>
          <a:xfrm>
            <a:off x="7131111" y="87199"/>
            <a:ext cx="4583561"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交输引气启动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13060" y="2579039"/>
            <a:ext cx="4235541" cy="1477328"/>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空中启动发动机时，当飞机空速小于空中风车启动发动机的需求速度时，空中交输引气启动发动机信息，</a:t>
            </a:r>
            <a:r>
              <a:rPr lang="en-US" altLang="zh-CN" dirty="0">
                <a:latin typeface="方正超粗黑_GBK" panose="03000509000000000000" pitchFamily="65" charset="-122"/>
                <a:ea typeface="方正超粗黑_GBK" panose="03000509000000000000" pitchFamily="65" charset="-122"/>
              </a:rPr>
              <a:t>X-BLD START</a:t>
            </a:r>
            <a:r>
              <a:rPr lang="zh-CN" altLang="en-US" dirty="0">
                <a:latin typeface="方正超粗黑_GBK" panose="03000509000000000000" pitchFamily="65" charset="-122"/>
                <a:ea typeface="方正超粗黑_GBK" panose="03000509000000000000" pitchFamily="65" charset="-122"/>
              </a:rPr>
              <a:t>显示</a:t>
            </a:r>
            <a:r>
              <a:rPr lang="zh-CN" altLang="en-US" dirty="0">
                <a:solidFill>
                  <a:srgbClr val="7030A0"/>
                </a:solidFill>
                <a:latin typeface="方正超粗黑_GBK" panose="03000509000000000000" pitchFamily="65" charset="-122"/>
                <a:ea typeface="方正超粗黑_GBK" panose="03000509000000000000" pitchFamily="65" charset="-122"/>
              </a:rPr>
              <a:t>紫红色</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X-BLD START</a:t>
            </a:r>
            <a:r>
              <a:rPr lang="zh-CN" altLang="en-US" dirty="0">
                <a:latin typeface="方正超粗黑_GBK" panose="03000509000000000000" pitchFamily="65" charset="-122"/>
                <a:ea typeface="方正超粗黑_GBK" panose="03000509000000000000" pitchFamily="65" charset="-122"/>
              </a:rPr>
              <a:t>指示位于</a:t>
            </a:r>
            <a:r>
              <a:rPr lang="en-US" altLang="zh-CN" dirty="0">
                <a:latin typeface="方正超粗黑_GBK" panose="03000509000000000000" pitchFamily="65" charset="-122"/>
                <a:ea typeface="方正超粗黑_GBK" panose="03000509000000000000" pitchFamily="65" charset="-122"/>
              </a:rPr>
              <a:t>N2</a:t>
            </a:r>
            <a:r>
              <a:rPr lang="zh-CN" altLang="en-US" dirty="0">
                <a:latin typeface="方正超粗黑_GBK" panose="03000509000000000000" pitchFamily="65" charset="-122"/>
                <a:ea typeface="方正超粗黑_GBK" panose="03000509000000000000" pitchFamily="65" charset="-122"/>
              </a:rPr>
              <a:t>指示器的上方区域</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11" name="椭圆 10"/>
          <p:cNvSpPr/>
          <p:nvPr/>
        </p:nvSpPr>
        <p:spPr>
          <a:xfrm>
            <a:off x="10015271" y="1086928"/>
            <a:ext cx="1475118" cy="1371601"/>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13060" y="4498880"/>
            <a:ext cx="3538282" cy="923330"/>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在</a:t>
            </a:r>
            <a:r>
              <a:rPr lang="zh-CN" altLang="en-US" dirty="0">
                <a:latin typeface="方正超粗黑_GBK" panose="03000509000000000000" pitchFamily="65" charset="-122"/>
                <a:ea typeface="方正超粗黑_GBK" panose="03000509000000000000" pitchFamily="65" charset="-122"/>
              </a:rPr>
              <a:t>飞行状态，将发动机启动电门扳到</a:t>
            </a:r>
            <a:r>
              <a:rPr lang="en-US" altLang="zh-CN" dirty="0">
                <a:latin typeface="方正超粗黑_GBK" panose="03000509000000000000" pitchFamily="65" charset="-122"/>
                <a:ea typeface="方正超粗黑_GBK" panose="03000509000000000000" pitchFamily="65" charset="-122"/>
              </a:rPr>
              <a:t>FLT</a:t>
            </a:r>
            <a:r>
              <a:rPr lang="zh-CN" altLang="en-US" dirty="0">
                <a:latin typeface="方正超粗黑_GBK" panose="03000509000000000000" pitchFamily="65" charset="-122"/>
                <a:ea typeface="方正超粗黑_GBK" panose="03000509000000000000" pitchFamily="65" charset="-122"/>
              </a:rPr>
              <a:t>（飞行）位进行风车启动，此时启动机不工作</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12" name="椭圆 11"/>
          <p:cNvSpPr/>
          <p:nvPr/>
        </p:nvSpPr>
        <p:spPr>
          <a:xfrm>
            <a:off x="3381553" y="256924"/>
            <a:ext cx="1475118" cy="1371601"/>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856394" y="4194389"/>
            <a:ext cx="3168832" cy="2031325"/>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如</a:t>
            </a:r>
            <a:r>
              <a:rPr lang="zh-CN" altLang="en-US" dirty="0">
                <a:latin typeface="方正超粗黑_GBK" panose="03000509000000000000" pitchFamily="65" charset="-122"/>
                <a:ea typeface="方正超粗黑_GBK" panose="03000509000000000000" pitchFamily="65" charset="-122"/>
              </a:rPr>
              <a:t>果发动机超出了风车启动极限，</a:t>
            </a:r>
            <a:r>
              <a:rPr lang="en-US" altLang="zh-CN" dirty="0">
                <a:latin typeface="方正超粗黑_GBK" panose="03000509000000000000" pitchFamily="65" charset="-122"/>
                <a:ea typeface="方正超粗黑_GBK" panose="03000509000000000000" pitchFamily="65" charset="-122"/>
              </a:rPr>
              <a:t>CDS</a:t>
            </a:r>
            <a:r>
              <a:rPr lang="zh-CN" altLang="en-US" dirty="0">
                <a:latin typeface="方正超粗黑_GBK" panose="03000509000000000000" pitchFamily="65" charset="-122"/>
                <a:ea typeface="方正超粗黑_GBK" panose="03000509000000000000" pitchFamily="65" charset="-122"/>
              </a:rPr>
              <a:t>在</a:t>
            </a:r>
            <a:r>
              <a:rPr lang="en-US" altLang="zh-CN" dirty="0">
                <a:latin typeface="方正超粗黑_GBK" panose="03000509000000000000" pitchFamily="65" charset="-122"/>
                <a:ea typeface="方正超粗黑_GBK" panose="03000509000000000000" pitchFamily="65" charset="-122"/>
              </a:rPr>
              <a:t>N2</a:t>
            </a:r>
            <a:r>
              <a:rPr lang="zh-CN" altLang="en-US" dirty="0">
                <a:latin typeface="方正超粗黑_GBK" panose="03000509000000000000" pitchFamily="65" charset="-122"/>
                <a:ea typeface="方正超粗黑_GBK" panose="03000509000000000000" pitchFamily="65" charset="-122"/>
              </a:rPr>
              <a:t>数字显示上部显示</a:t>
            </a:r>
            <a:r>
              <a:rPr lang="en-US" altLang="zh-CN" dirty="0">
                <a:latin typeface="方正超粗黑_GBK" panose="03000509000000000000" pitchFamily="65" charset="-122"/>
                <a:ea typeface="方正超粗黑_GBK" panose="03000509000000000000" pitchFamily="65" charset="-122"/>
              </a:rPr>
              <a:t>X-BLEED START</a:t>
            </a:r>
            <a:r>
              <a:rPr lang="zh-CN" altLang="en-US" dirty="0">
                <a:latin typeface="方正超粗黑_GBK" panose="03000509000000000000" pitchFamily="65" charset="-122"/>
                <a:ea typeface="方正超粗黑_GBK" panose="03000509000000000000" pitchFamily="65" charset="-122"/>
              </a:rPr>
              <a:t>（交输引气启动），此时飞行机组必须将启动电门扳到</a:t>
            </a:r>
            <a:r>
              <a:rPr lang="en-US" altLang="zh-CN" dirty="0">
                <a:latin typeface="方正超粗黑_GBK" panose="03000509000000000000" pitchFamily="65" charset="-122"/>
                <a:ea typeface="方正超粗黑_GBK" panose="03000509000000000000" pitchFamily="65" charset="-122"/>
              </a:rPr>
              <a:t>GRD</a:t>
            </a:r>
            <a:r>
              <a:rPr lang="zh-CN" altLang="en-US" dirty="0">
                <a:latin typeface="方正超粗黑_GBK" panose="03000509000000000000" pitchFamily="65" charset="-122"/>
                <a:ea typeface="方正超粗黑_GBK" panose="03000509000000000000" pitchFamily="65" charset="-122"/>
              </a:rPr>
              <a:t>位置，以打开启动阀接通启动机。</a:t>
            </a:r>
          </a:p>
        </p:txBody>
      </p:sp>
    </p:spTree>
    <p:extLst>
      <p:ext uri="{BB962C8B-B14F-4D97-AF65-F5344CB8AC3E}">
        <p14:creationId xmlns:p14="http://schemas.microsoft.com/office/powerpoint/2010/main" val="1182667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5262" y="503302"/>
            <a:ext cx="11801475" cy="4143375"/>
          </a:xfrm>
          <a:prstGeom prst="rect">
            <a:avLst/>
          </a:prstGeom>
        </p:spPr>
      </p:pic>
      <p:sp>
        <p:nvSpPr>
          <p:cNvPr id="8" name="文本框 7"/>
          <p:cNvSpPr txBox="1"/>
          <p:nvPr/>
        </p:nvSpPr>
        <p:spPr>
          <a:xfrm>
            <a:off x="7332454" y="5719009"/>
            <a:ext cx="4678452"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排气温度指示</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218186" y="4277345"/>
            <a:ext cx="1621737"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EGT</a:t>
            </a:r>
            <a:r>
              <a:rPr lang="zh-CN" altLang="en-US" dirty="0" smtClean="0">
                <a:solidFill>
                  <a:srgbClr val="FF0000"/>
                </a:solidFill>
                <a:latin typeface="方正超粗黑_GBK" panose="03000509000000000000" pitchFamily="65" charset="-122"/>
                <a:ea typeface="方正超粗黑_GBK" panose="03000509000000000000" pitchFamily="65" charset="-122"/>
              </a:rPr>
              <a:t>启动限制</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a:stCxn id="10" idx="0"/>
          </p:cNvCxnSpPr>
          <p:nvPr/>
        </p:nvCxnSpPr>
        <p:spPr>
          <a:xfrm flipH="1" flipV="1">
            <a:off x="543464" y="3027871"/>
            <a:ext cx="485591" cy="124947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405441" y="2950234"/>
            <a:ext cx="345058" cy="13802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6987396" y="3027871"/>
            <a:ext cx="345058" cy="13802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95262" y="4703346"/>
            <a:ext cx="3332942" cy="2031325"/>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当 </a:t>
            </a:r>
            <a:r>
              <a:rPr lang="en-US" altLang="zh-CN" dirty="0">
                <a:latin typeface="方正超粗黑_GBK" panose="03000509000000000000" pitchFamily="65" charset="-122"/>
                <a:ea typeface="方正超粗黑_GBK" panose="03000509000000000000" pitchFamily="65" charset="-122"/>
              </a:rPr>
              <a:t>EGT </a:t>
            </a:r>
            <a:r>
              <a:rPr lang="zh-CN" altLang="en-US" dirty="0">
                <a:latin typeface="方正超粗黑_GBK" panose="03000509000000000000" pitchFamily="65" charset="-122"/>
                <a:ea typeface="方正超粗黑_GBK" panose="03000509000000000000" pitchFamily="65" charset="-122"/>
              </a:rPr>
              <a:t>高于</a:t>
            </a:r>
            <a:r>
              <a:rPr lang="en-US" altLang="zh-CN" dirty="0">
                <a:latin typeface="方正超粗黑_GBK" panose="03000509000000000000" pitchFamily="65" charset="-122"/>
                <a:ea typeface="方正超粗黑_GBK" panose="03000509000000000000" pitchFamily="65" charset="-122"/>
              </a:rPr>
              <a:t>EGT </a:t>
            </a:r>
            <a:r>
              <a:rPr lang="zh-CN" altLang="en-US" dirty="0">
                <a:latin typeface="方正超粗黑_GBK" panose="03000509000000000000" pitchFamily="65" charset="-122"/>
                <a:ea typeface="方正超粗黑_GBK" panose="03000509000000000000" pitchFamily="65" charset="-122"/>
              </a:rPr>
              <a:t>最大连续极限但低于</a:t>
            </a:r>
            <a:r>
              <a:rPr lang="en-US" altLang="zh-CN" dirty="0">
                <a:latin typeface="方正超粗黑_GBK" panose="03000509000000000000" pitchFamily="65" charset="-122"/>
                <a:ea typeface="方正超粗黑_GBK" panose="03000509000000000000" pitchFamily="65" charset="-122"/>
              </a:rPr>
              <a:t>EGT</a:t>
            </a:r>
            <a:r>
              <a:rPr lang="zh-CN" altLang="en-US" dirty="0">
                <a:latin typeface="方正超粗黑_GBK" panose="03000509000000000000" pitchFamily="65" charset="-122"/>
                <a:ea typeface="方正超粗黑_GBK" panose="03000509000000000000" pitchFamily="65" charset="-122"/>
              </a:rPr>
              <a:t>红标线时，下列白色的指示改变为琥珀色：</a:t>
            </a:r>
          </a:p>
          <a:p>
            <a:r>
              <a:rPr lang="zh-CN" altLang="en-US" dirty="0">
                <a:latin typeface="方正超粗黑_GBK" panose="03000509000000000000" pitchFamily="65" charset="-122"/>
                <a:ea typeface="方正超粗黑_GBK" panose="03000509000000000000" pitchFamily="65" charset="-122"/>
              </a:rPr>
              <a:t>－ </a:t>
            </a:r>
            <a:r>
              <a:rPr lang="en-US" altLang="zh-CN" dirty="0">
                <a:latin typeface="方正超粗黑_GBK" panose="03000509000000000000" pitchFamily="65" charset="-122"/>
                <a:ea typeface="方正超粗黑_GBK" panose="03000509000000000000" pitchFamily="65" charset="-122"/>
              </a:rPr>
              <a:t>EGT </a:t>
            </a:r>
            <a:r>
              <a:rPr lang="zh-CN" altLang="en-US" dirty="0">
                <a:latin typeface="方正超粗黑_GBK" panose="03000509000000000000" pitchFamily="65" charset="-122"/>
                <a:ea typeface="方正超粗黑_GBK" panose="03000509000000000000" pitchFamily="65" charset="-122"/>
              </a:rPr>
              <a:t>数字读数</a:t>
            </a:r>
          </a:p>
          <a:p>
            <a:r>
              <a:rPr lang="zh-CN" altLang="en-US" dirty="0">
                <a:latin typeface="方正超粗黑_GBK" panose="03000509000000000000" pitchFamily="65" charset="-122"/>
                <a:ea typeface="方正超粗黑_GBK" panose="03000509000000000000" pitchFamily="65" charset="-122"/>
              </a:rPr>
              <a:t>－ 围绕数字读数的方框</a:t>
            </a:r>
          </a:p>
          <a:p>
            <a:r>
              <a:rPr lang="zh-CN" altLang="en-US" dirty="0">
                <a:latin typeface="方正超粗黑_GBK" panose="03000509000000000000" pitchFamily="65" charset="-122"/>
                <a:ea typeface="方正超粗黑_GBK" panose="03000509000000000000" pitchFamily="65" charset="-122"/>
              </a:rPr>
              <a:t>－ 指针</a:t>
            </a:r>
          </a:p>
          <a:p>
            <a:r>
              <a:rPr lang="zh-CN" altLang="en-US" dirty="0">
                <a:latin typeface="方正超粗黑_GBK" panose="03000509000000000000" pitchFamily="65" charset="-122"/>
                <a:ea typeface="方正超粗黑_GBK" panose="03000509000000000000" pitchFamily="65" charset="-122"/>
              </a:rPr>
              <a:t>－ 阴影区</a:t>
            </a:r>
            <a:r>
              <a:rPr lang="zh-CN" altLang="en-US" dirty="0" smtClean="0">
                <a:latin typeface="方正超粗黑_GBK" panose="03000509000000000000" pitchFamily="65" charset="-122"/>
                <a:ea typeface="方正超粗黑_GBK" panose="03000509000000000000" pitchFamily="65" charset="-122"/>
              </a:rPr>
              <a:t>域</a:t>
            </a:r>
            <a:endParaRPr lang="zh-CN" altLang="en-US" dirty="0">
              <a:latin typeface="方正超粗黑_GBK" panose="03000509000000000000" pitchFamily="65" charset="-122"/>
              <a:ea typeface="方正超粗黑_GBK" panose="03000509000000000000" pitchFamily="65" charset="-122"/>
            </a:endParaRPr>
          </a:p>
        </p:txBody>
      </p:sp>
      <p:sp>
        <p:nvSpPr>
          <p:cNvPr id="18" name="文本框 17"/>
          <p:cNvSpPr txBox="1"/>
          <p:nvPr/>
        </p:nvSpPr>
        <p:spPr>
          <a:xfrm>
            <a:off x="3528204" y="4789583"/>
            <a:ext cx="3096883" cy="1754326"/>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当 </a:t>
            </a:r>
            <a:r>
              <a:rPr lang="en-US" altLang="zh-CN" dirty="0">
                <a:latin typeface="方正超粗黑_GBK" panose="03000509000000000000" pitchFamily="65" charset="-122"/>
                <a:ea typeface="方正超粗黑_GBK" panose="03000509000000000000" pitchFamily="65" charset="-122"/>
              </a:rPr>
              <a:t>EGT</a:t>
            </a:r>
            <a:r>
              <a:rPr lang="zh-CN" altLang="en-US" dirty="0">
                <a:latin typeface="方正超粗黑_GBK" panose="03000509000000000000" pitchFamily="65" charset="-122"/>
                <a:ea typeface="方正超粗黑_GBK" panose="03000509000000000000" pitchFamily="65" charset="-122"/>
              </a:rPr>
              <a:t>是高于</a:t>
            </a:r>
            <a:r>
              <a:rPr lang="en-US" altLang="zh-CN" dirty="0">
                <a:latin typeface="方正超粗黑_GBK" panose="03000509000000000000" pitchFamily="65" charset="-122"/>
                <a:ea typeface="方正超粗黑_GBK" panose="03000509000000000000" pitchFamily="65" charset="-122"/>
              </a:rPr>
              <a:t>EGT</a:t>
            </a:r>
            <a:r>
              <a:rPr lang="zh-CN" altLang="en-US" dirty="0">
                <a:latin typeface="方正超粗黑_GBK" panose="03000509000000000000" pitchFamily="65" charset="-122"/>
                <a:ea typeface="方正超粗黑_GBK" panose="03000509000000000000" pitchFamily="65" charset="-122"/>
              </a:rPr>
              <a:t>红标线时，下列指示改变为红色：</a:t>
            </a:r>
          </a:p>
          <a:p>
            <a:r>
              <a:rPr lang="zh-CN" altLang="en-US" dirty="0">
                <a:latin typeface="方正超粗黑_GBK" panose="03000509000000000000" pitchFamily="65" charset="-122"/>
                <a:ea typeface="方正超粗黑_GBK" panose="03000509000000000000" pitchFamily="65" charset="-122"/>
              </a:rPr>
              <a:t>－ </a:t>
            </a:r>
            <a:r>
              <a:rPr lang="en-US" altLang="zh-CN" dirty="0">
                <a:latin typeface="方正超粗黑_GBK" panose="03000509000000000000" pitchFamily="65" charset="-122"/>
                <a:ea typeface="方正超粗黑_GBK" panose="03000509000000000000" pitchFamily="65" charset="-122"/>
              </a:rPr>
              <a:t>EGT</a:t>
            </a:r>
            <a:r>
              <a:rPr lang="zh-CN" altLang="en-US" dirty="0">
                <a:latin typeface="方正超粗黑_GBK" panose="03000509000000000000" pitchFamily="65" charset="-122"/>
                <a:ea typeface="方正超粗黑_GBK" panose="03000509000000000000" pitchFamily="65" charset="-122"/>
              </a:rPr>
              <a:t>数字读数</a:t>
            </a:r>
          </a:p>
          <a:p>
            <a:r>
              <a:rPr lang="zh-CN" altLang="en-US" dirty="0">
                <a:latin typeface="方正超粗黑_GBK" panose="03000509000000000000" pitchFamily="65" charset="-122"/>
                <a:ea typeface="方正超粗黑_GBK" panose="03000509000000000000" pitchFamily="65" charset="-122"/>
              </a:rPr>
              <a:t>－ 围绕数字读数的方框</a:t>
            </a:r>
          </a:p>
          <a:p>
            <a:r>
              <a:rPr lang="zh-CN" altLang="en-US" dirty="0">
                <a:latin typeface="方正超粗黑_GBK" panose="03000509000000000000" pitchFamily="65" charset="-122"/>
                <a:ea typeface="方正超粗黑_GBK" panose="03000509000000000000" pitchFamily="65" charset="-122"/>
              </a:rPr>
              <a:t>－ 指针</a:t>
            </a:r>
          </a:p>
          <a:p>
            <a:r>
              <a:rPr lang="zh-CN" altLang="en-US" dirty="0">
                <a:latin typeface="方正超粗黑_GBK" panose="03000509000000000000" pitchFamily="65" charset="-122"/>
                <a:ea typeface="方正超粗黑_GBK" panose="03000509000000000000" pitchFamily="65" charset="-122"/>
              </a:rPr>
              <a:t>－ 阴影区</a:t>
            </a:r>
            <a:r>
              <a:rPr lang="zh-CN" altLang="en-US" dirty="0" smtClean="0">
                <a:latin typeface="方正超粗黑_GBK" panose="03000509000000000000" pitchFamily="65" charset="-122"/>
                <a:ea typeface="方正超粗黑_GBK" panose="03000509000000000000" pitchFamily="65" charset="-122"/>
              </a:rPr>
              <a:t>域</a:t>
            </a:r>
            <a:endParaRPr lang="zh-CN" altLang="en-US" dirty="0">
              <a:latin typeface="方正超粗黑_GBK" panose="03000509000000000000" pitchFamily="65" charset="-122"/>
              <a:ea typeface="方正超粗黑_GBK" panose="03000509000000000000" pitchFamily="65" charset="-122"/>
            </a:endParaRPr>
          </a:p>
        </p:txBody>
      </p:sp>
      <p:sp>
        <p:nvSpPr>
          <p:cNvPr id="20" name="文本框 19"/>
          <p:cNvSpPr txBox="1"/>
          <p:nvPr/>
        </p:nvSpPr>
        <p:spPr>
          <a:xfrm>
            <a:off x="7332453" y="4490134"/>
            <a:ext cx="4252821" cy="1200329"/>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当</a:t>
            </a:r>
            <a:r>
              <a:rPr lang="en-US" altLang="zh-CN" dirty="0">
                <a:latin typeface="方正超粗黑_GBK" panose="03000509000000000000" pitchFamily="65" charset="-122"/>
                <a:ea typeface="方正超粗黑_GBK" panose="03000509000000000000" pitchFamily="65" charset="-122"/>
              </a:rPr>
              <a:t>EGT</a:t>
            </a:r>
            <a:r>
              <a:rPr lang="zh-CN" altLang="en-US" dirty="0">
                <a:latin typeface="方正超粗黑_GBK" panose="03000509000000000000" pitchFamily="65" charset="-122"/>
                <a:ea typeface="方正超粗黑_GBK" panose="03000509000000000000" pitchFamily="65" charset="-122"/>
              </a:rPr>
              <a:t>恢复到正常范围内，指示颜色变为白色。当发动机关闭后</a:t>
            </a:r>
            <a:r>
              <a:rPr lang="en-US" altLang="zh-CN" dirty="0">
                <a:latin typeface="方正超粗黑_GBK" panose="03000509000000000000" pitchFamily="65" charset="-122"/>
                <a:ea typeface="方正超粗黑_GBK" panose="03000509000000000000" pitchFamily="65" charset="-122"/>
              </a:rPr>
              <a:t>EEC</a:t>
            </a:r>
            <a:r>
              <a:rPr lang="zh-CN" altLang="en-US" dirty="0">
                <a:latin typeface="方正超粗黑_GBK" panose="03000509000000000000" pitchFamily="65" charset="-122"/>
                <a:ea typeface="方正超粗黑_GBK" panose="03000509000000000000" pitchFamily="65" charset="-122"/>
              </a:rPr>
              <a:t>断电，如果</a:t>
            </a:r>
            <a:r>
              <a:rPr lang="en-US" altLang="zh-CN" dirty="0">
                <a:latin typeface="方正超粗黑_GBK" panose="03000509000000000000" pitchFamily="65" charset="-122"/>
                <a:ea typeface="方正超粗黑_GBK" panose="03000509000000000000" pitchFamily="65" charset="-122"/>
              </a:rPr>
              <a:t>EGT</a:t>
            </a:r>
            <a:r>
              <a:rPr lang="zh-CN" altLang="en-US" dirty="0">
                <a:latin typeface="方正超粗黑_GBK" panose="03000509000000000000" pitchFamily="65" charset="-122"/>
                <a:ea typeface="方正超粗黑_GBK" panose="03000509000000000000" pitchFamily="65" charset="-122"/>
              </a:rPr>
              <a:t>在发动机运转期间曾经超过红线，则数字读数框变为红色。</a:t>
            </a:r>
          </a:p>
        </p:txBody>
      </p:sp>
    </p:spTree>
    <p:extLst>
      <p:ext uri="{BB962C8B-B14F-4D97-AF65-F5344CB8AC3E}">
        <p14:creationId xmlns:p14="http://schemas.microsoft.com/office/powerpoint/2010/main" val="492349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01" y="92446"/>
            <a:ext cx="11863399" cy="5438266"/>
          </a:xfrm>
          <a:prstGeom prst="rect">
            <a:avLst/>
          </a:prstGeom>
        </p:spPr>
      </p:pic>
      <p:sp>
        <p:nvSpPr>
          <p:cNvPr id="8" name="文本框 7"/>
          <p:cNvSpPr txBox="1"/>
          <p:nvPr/>
        </p:nvSpPr>
        <p:spPr>
          <a:xfrm>
            <a:off x="198806" y="5826514"/>
            <a:ext cx="5578534"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发动机故障警示</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6763138" y="4515049"/>
            <a:ext cx="4640983" cy="2031325"/>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发动机故障警示是在</a:t>
            </a:r>
            <a:r>
              <a:rPr lang="en-US" altLang="zh-CN" dirty="0">
                <a:latin typeface="方正超粗黑_GBK" panose="03000509000000000000" pitchFamily="65" charset="-122"/>
                <a:ea typeface="方正超粗黑_GBK" panose="03000509000000000000" pitchFamily="65" charset="-122"/>
              </a:rPr>
              <a:t>EGT</a:t>
            </a:r>
            <a:r>
              <a:rPr lang="zh-CN" altLang="en-US" dirty="0">
                <a:latin typeface="方正超粗黑_GBK" panose="03000509000000000000" pitchFamily="65" charset="-122"/>
                <a:ea typeface="方正超粗黑_GBK" panose="03000509000000000000" pitchFamily="65" charset="-122"/>
              </a:rPr>
              <a:t>模拟指示区域显示</a:t>
            </a:r>
            <a:r>
              <a:rPr lang="en-US" altLang="zh-CN" dirty="0">
                <a:latin typeface="方正超粗黑_GBK" panose="03000509000000000000" pitchFamily="65" charset="-122"/>
                <a:ea typeface="方正超粗黑_GBK" panose="03000509000000000000" pitchFamily="65" charset="-122"/>
              </a:rPr>
              <a:t>ENG FAIL</a:t>
            </a:r>
            <a:r>
              <a:rPr lang="zh-CN" altLang="en-US" dirty="0">
                <a:latin typeface="方正超粗黑_GBK" panose="03000509000000000000" pitchFamily="65" charset="-122"/>
                <a:ea typeface="方正超粗黑_GBK" panose="03000509000000000000" pitchFamily="65" charset="-122"/>
              </a:rPr>
              <a:t>（发动机故障）信息。</a:t>
            </a:r>
            <a:r>
              <a:rPr lang="en-US" altLang="zh-CN" dirty="0">
                <a:latin typeface="方正超粗黑_GBK" panose="03000509000000000000" pitchFamily="65" charset="-122"/>
                <a:ea typeface="方正超粗黑_GBK" panose="03000509000000000000" pitchFamily="65" charset="-122"/>
              </a:rPr>
              <a:t>ENG FAIL</a:t>
            </a:r>
            <a:r>
              <a:rPr lang="zh-CN" altLang="en-US" dirty="0">
                <a:latin typeface="方正超粗黑_GBK" panose="03000509000000000000" pitchFamily="65" charset="-122"/>
                <a:ea typeface="方正超粗黑_GBK" panose="03000509000000000000" pitchFamily="65" charset="-122"/>
              </a:rPr>
              <a:t>信息提供一个发动机故障的早期预警。如果两台发动机转速都为慢车或高于慢车，两个发动机启动手柄都在慢车位，然后</a:t>
            </a:r>
            <a:r>
              <a:rPr lang="en-US" altLang="zh-CN" dirty="0">
                <a:latin typeface="方正超粗黑_GBK" panose="03000509000000000000" pitchFamily="65" charset="-122"/>
                <a:ea typeface="方正超粗黑_GBK" panose="03000509000000000000" pitchFamily="65" charset="-122"/>
              </a:rPr>
              <a:t>N2</a:t>
            </a:r>
            <a:r>
              <a:rPr lang="zh-CN" altLang="en-US" dirty="0">
                <a:latin typeface="方正超粗黑_GBK" panose="03000509000000000000" pitchFamily="65" charset="-122"/>
                <a:ea typeface="方正超粗黑_GBK" panose="03000509000000000000" pitchFamily="65" charset="-122"/>
              </a:rPr>
              <a:t>转速降低到慢车以下</a:t>
            </a:r>
            <a:r>
              <a:rPr lang="zh-CN" altLang="en-US" dirty="0" smtClean="0">
                <a:latin typeface="方正超粗黑_GBK" panose="03000509000000000000" pitchFamily="65" charset="-122"/>
                <a:ea typeface="方正超粗黑_GBK" panose="03000509000000000000" pitchFamily="65" charset="-122"/>
              </a:rPr>
              <a:t>，则出</a:t>
            </a:r>
            <a:r>
              <a:rPr lang="zh-CN" altLang="en-US" dirty="0">
                <a:latin typeface="方正超粗黑_GBK" panose="03000509000000000000" pitchFamily="65" charset="-122"/>
                <a:ea typeface="方正超粗黑_GBK" panose="03000509000000000000" pitchFamily="65" charset="-122"/>
              </a:rPr>
              <a:t>现</a:t>
            </a:r>
            <a:r>
              <a:rPr lang="en-US" altLang="zh-CN" dirty="0">
                <a:latin typeface="方正超粗黑_GBK" panose="03000509000000000000" pitchFamily="65" charset="-122"/>
                <a:ea typeface="方正超粗黑_GBK" panose="03000509000000000000" pitchFamily="65" charset="-122"/>
              </a:rPr>
              <a:t>ENG FAIL</a:t>
            </a:r>
            <a:r>
              <a:rPr lang="zh-CN" altLang="en-US" dirty="0">
                <a:latin typeface="方正超粗黑_GBK" panose="03000509000000000000" pitchFamily="65" charset="-122"/>
                <a:ea typeface="方正超粗黑_GBK" panose="03000509000000000000" pitchFamily="65" charset="-122"/>
              </a:rPr>
              <a:t>警示信息。</a:t>
            </a:r>
            <a:r>
              <a:rPr lang="en-US" altLang="zh-CN" dirty="0">
                <a:latin typeface="方正超粗黑_GBK" panose="03000509000000000000" pitchFamily="65" charset="-122"/>
                <a:ea typeface="方正超粗黑_GBK" panose="03000509000000000000" pitchFamily="65" charset="-122"/>
              </a:rPr>
              <a:t>ENG FAIL </a:t>
            </a:r>
            <a:r>
              <a:rPr lang="zh-CN" altLang="en-US" dirty="0">
                <a:latin typeface="方正超粗黑_GBK" panose="03000509000000000000" pitchFamily="65" charset="-122"/>
                <a:ea typeface="方正超粗黑_GBK" panose="03000509000000000000" pitchFamily="65" charset="-122"/>
              </a:rPr>
              <a:t>以琥珀色显示。</a:t>
            </a:r>
          </a:p>
        </p:txBody>
      </p:sp>
    </p:spTree>
    <p:extLst>
      <p:ext uri="{BB962C8B-B14F-4D97-AF65-F5344CB8AC3E}">
        <p14:creationId xmlns:p14="http://schemas.microsoft.com/office/powerpoint/2010/main" val="1169785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315" y="198120"/>
            <a:ext cx="9814560" cy="6461760"/>
          </a:xfrm>
          <a:prstGeom prst="rect">
            <a:avLst/>
          </a:prstGeom>
        </p:spPr>
      </p:pic>
      <p:sp>
        <p:nvSpPr>
          <p:cNvPr id="8" name="文本框 7"/>
          <p:cNvSpPr txBox="1"/>
          <p:nvPr/>
        </p:nvSpPr>
        <p:spPr>
          <a:xfrm>
            <a:off x="157558" y="427598"/>
            <a:ext cx="1015663" cy="6002804"/>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燃油流量和消耗量</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5331125" y="389635"/>
            <a:ext cx="1604484"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燃油流量指示</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5141343" y="3429000"/>
            <a:ext cx="1794266"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燃油消耗量指示</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7634377" y="2773393"/>
            <a:ext cx="1794266"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模拟指针和数字</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7582619" y="5801264"/>
            <a:ext cx="1794266" cy="369332"/>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仅</a:t>
            </a:r>
            <a:r>
              <a:rPr lang="zh-CN" altLang="en-US" dirty="0" smtClean="0">
                <a:solidFill>
                  <a:srgbClr val="FF0000"/>
                </a:solidFill>
                <a:latin typeface="方正超粗黑_GBK" panose="03000509000000000000" pitchFamily="65" charset="-122"/>
                <a:ea typeface="方正超粗黑_GBK" panose="03000509000000000000" pitchFamily="65" charset="-122"/>
              </a:rPr>
              <a:t>数字指示</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1268084" y="198120"/>
            <a:ext cx="3959524" cy="147732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电门通常在“</a:t>
            </a:r>
            <a:r>
              <a:rPr lang="en-US" altLang="zh-CN" dirty="0">
                <a:latin typeface="方正超粗黑_GBK" panose="03000509000000000000" pitchFamily="65" charset="-122"/>
                <a:ea typeface="方正超粗黑_GBK" panose="03000509000000000000" pitchFamily="65" charset="-122"/>
              </a:rPr>
              <a:t>RATE”</a:t>
            </a:r>
            <a:r>
              <a:rPr lang="zh-CN" altLang="en-US" dirty="0">
                <a:latin typeface="方正超粗黑_GBK" panose="03000509000000000000" pitchFamily="65" charset="-122"/>
                <a:ea typeface="方正超粗黑_GBK" panose="03000509000000000000" pitchFamily="65" charset="-122"/>
              </a:rPr>
              <a:t>位置，此时发动机指示显示燃油质量流量。如果需要将电门扳到其他两个位置，需要保持电门作动力，一旦松开电门，内部的弹簧会使电门回到</a:t>
            </a:r>
            <a:r>
              <a:rPr lang="en-US" altLang="zh-CN" dirty="0">
                <a:latin typeface="方正超粗黑_GBK" panose="03000509000000000000" pitchFamily="65" charset="-122"/>
                <a:ea typeface="方正超粗黑_GBK" panose="03000509000000000000" pitchFamily="65" charset="-122"/>
              </a:rPr>
              <a:t>RATE</a:t>
            </a:r>
            <a:r>
              <a:rPr lang="zh-CN" altLang="en-US" dirty="0">
                <a:latin typeface="方正超粗黑_GBK" panose="03000509000000000000" pitchFamily="65" charset="-122"/>
                <a:ea typeface="方正超粗黑_GBK" panose="03000509000000000000" pitchFamily="65" charset="-122"/>
              </a:rPr>
              <a:t>位置</a:t>
            </a:r>
          </a:p>
        </p:txBody>
      </p:sp>
      <p:sp>
        <p:nvSpPr>
          <p:cNvPr id="16" name="文本框 15"/>
          <p:cNvSpPr txBox="1"/>
          <p:nvPr/>
        </p:nvSpPr>
        <p:spPr>
          <a:xfrm>
            <a:off x="1872496" y="5268036"/>
            <a:ext cx="3497133" cy="120032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燃油流量指示控制电门返回</a:t>
            </a:r>
            <a:r>
              <a:rPr lang="en-US" altLang="zh-CN" dirty="0">
                <a:latin typeface="方正超粗黑_GBK" panose="03000509000000000000" pitchFamily="65" charset="-122"/>
                <a:ea typeface="方正超粗黑_GBK" panose="03000509000000000000" pitchFamily="65" charset="-122"/>
              </a:rPr>
              <a:t>RATE</a:t>
            </a:r>
            <a:r>
              <a:rPr lang="zh-CN" altLang="en-US" dirty="0">
                <a:latin typeface="方正超粗黑_GBK" panose="03000509000000000000" pitchFamily="65" charset="-122"/>
                <a:ea typeface="方正超粗黑_GBK" panose="03000509000000000000" pitchFamily="65" charset="-122"/>
              </a:rPr>
              <a:t>位</a:t>
            </a:r>
            <a:r>
              <a:rPr lang="en-US" altLang="zh-CN" dirty="0">
                <a:solidFill>
                  <a:srgbClr val="FF0000"/>
                </a:solidFill>
                <a:latin typeface="方正超粗黑_GBK" panose="03000509000000000000" pitchFamily="65" charset="-122"/>
                <a:ea typeface="方正超粗黑_GBK" panose="03000509000000000000" pitchFamily="65" charset="-122"/>
              </a:rPr>
              <a:t>10</a:t>
            </a:r>
            <a:r>
              <a:rPr lang="zh-CN" altLang="en-US" dirty="0">
                <a:solidFill>
                  <a:srgbClr val="FF0000"/>
                </a:solidFill>
                <a:latin typeface="方正超粗黑_GBK" panose="03000509000000000000" pitchFamily="65" charset="-122"/>
                <a:ea typeface="方正超粗黑_GBK" panose="03000509000000000000" pitchFamily="65" charset="-122"/>
              </a:rPr>
              <a:t>秒钟</a:t>
            </a:r>
            <a:r>
              <a:rPr lang="zh-CN" altLang="en-US" dirty="0">
                <a:latin typeface="方正超粗黑_GBK" panose="03000509000000000000" pitchFamily="65" charset="-122"/>
                <a:ea typeface="方正超粗黑_GBK" panose="03000509000000000000" pitchFamily="65" charset="-122"/>
              </a:rPr>
              <a:t>后，燃油流量指示恢复到正常指示模式，数字和模拟指示都显示燃油质量流量。</a:t>
            </a:r>
          </a:p>
        </p:txBody>
      </p:sp>
    </p:spTree>
    <p:extLst>
      <p:ext uri="{BB962C8B-B14F-4D97-AF65-F5344CB8AC3E}">
        <p14:creationId xmlns:p14="http://schemas.microsoft.com/office/powerpoint/2010/main" val="867231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751" y="99060"/>
            <a:ext cx="9997440" cy="6659880"/>
          </a:xfrm>
          <a:prstGeom prst="rect">
            <a:avLst/>
          </a:prstGeom>
        </p:spPr>
      </p:pic>
      <p:sp>
        <p:nvSpPr>
          <p:cNvPr id="8" name="文本框 7"/>
          <p:cNvSpPr txBox="1"/>
          <p:nvPr/>
        </p:nvSpPr>
        <p:spPr>
          <a:xfrm>
            <a:off x="157558" y="427598"/>
            <a:ext cx="1015663" cy="6002804"/>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燃油流量和消耗量</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5331125" y="389635"/>
            <a:ext cx="1604484"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燃油流量指示</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4727272" y="3235708"/>
            <a:ext cx="1794266"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燃油消耗量指示</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74882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99634" y="0"/>
            <a:ext cx="11079655" cy="6858000"/>
          </a:xfrm>
          <a:prstGeom prst="rect">
            <a:avLst/>
          </a:prstGeom>
        </p:spPr>
      </p:pic>
      <p:sp>
        <p:nvSpPr>
          <p:cNvPr id="5" name="圆角矩形 4"/>
          <p:cNvSpPr/>
          <p:nvPr/>
        </p:nvSpPr>
        <p:spPr>
          <a:xfrm>
            <a:off x="2682812" y="5149972"/>
            <a:ext cx="983412" cy="105242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47785" y="1626080"/>
            <a:ext cx="1015663" cy="3605841"/>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发动机指示</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6393597" y="5272344"/>
            <a:ext cx="514733"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P7</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4485733" y="293298"/>
            <a:ext cx="819511" cy="33643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9635703" y="5132718"/>
            <a:ext cx="983412" cy="105242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8575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07759" y="0"/>
            <a:ext cx="6322741" cy="6858000"/>
          </a:xfrm>
          <a:prstGeom prst="rect">
            <a:avLst/>
          </a:prstGeom>
        </p:spPr>
      </p:pic>
      <p:sp>
        <p:nvSpPr>
          <p:cNvPr id="8" name="文本框 7"/>
          <p:cNvSpPr txBox="1"/>
          <p:nvPr/>
        </p:nvSpPr>
        <p:spPr>
          <a:xfrm>
            <a:off x="181154" y="1766972"/>
            <a:ext cx="1015663" cy="3324057"/>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滑油指示</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7837972" y="177166"/>
            <a:ext cx="4204503" cy="5632311"/>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滑油压力显示模拟指示。在正常工作范围，模拟表盘和指针都是白色的</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当</a:t>
            </a:r>
            <a:r>
              <a:rPr lang="zh-CN" altLang="en-US" dirty="0">
                <a:latin typeface="方正超粗黑_GBK" panose="03000509000000000000" pitchFamily="65" charset="-122"/>
                <a:ea typeface="方正超粗黑_GBK" panose="03000509000000000000" pitchFamily="65" charset="-122"/>
              </a:rPr>
              <a:t>滑油压力处于琥珀色压力带限制范围内（滑油压力低于</a:t>
            </a:r>
            <a:r>
              <a:rPr lang="en-US" altLang="zh-CN" dirty="0">
                <a:latin typeface="方正超粗黑_GBK" panose="03000509000000000000" pitchFamily="65" charset="-122"/>
                <a:ea typeface="方正超粗黑_GBK" panose="03000509000000000000" pitchFamily="65" charset="-122"/>
              </a:rPr>
              <a:t>13 </a:t>
            </a:r>
            <a:r>
              <a:rPr lang="en-US" altLang="zh-CN" dirty="0" err="1">
                <a:latin typeface="方正超粗黑_GBK" panose="03000509000000000000" pitchFamily="65" charset="-122"/>
                <a:ea typeface="方正超粗黑_GBK" panose="03000509000000000000" pitchFamily="65" charset="-122"/>
              </a:rPr>
              <a:t>psid</a:t>
            </a:r>
            <a:r>
              <a:rPr lang="zh-CN" altLang="en-US" dirty="0">
                <a:latin typeface="方正超粗黑_GBK" panose="03000509000000000000" pitchFamily="65" charset="-122"/>
                <a:ea typeface="方正超粗黑_GBK" panose="03000509000000000000" pitchFamily="65" charset="-122"/>
              </a:rPr>
              <a:t>）时，表盘和指针都变成琥珀色</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当</a:t>
            </a:r>
            <a:r>
              <a:rPr lang="zh-CN" altLang="en-US" dirty="0">
                <a:latin typeface="方正超粗黑_GBK" panose="03000509000000000000" pitchFamily="65" charset="-122"/>
                <a:ea typeface="方正超粗黑_GBK" panose="03000509000000000000" pitchFamily="65" charset="-122"/>
              </a:rPr>
              <a:t>滑油压力处于红线范围内时，表盘的指示都变为红色。</a:t>
            </a:r>
          </a:p>
          <a:p>
            <a:pPr indent="180000"/>
            <a:r>
              <a:rPr lang="zh-CN" altLang="en-US" dirty="0">
                <a:latin typeface="方正超粗黑_GBK" panose="03000509000000000000" pitchFamily="65" charset="-122"/>
                <a:ea typeface="方正超粗黑_GBK" panose="03000509000000000000" pitchFamily="65" charset="-122"/>
              </a:rPr>
              <a:t>低滑油压力导致“</a:t>
            </a:r>
            <a:r>
              <a:rPr lang="en-US" altLang="zh-CN" dirty="0">
                <a:latin typeface="方正超粗黑_GBK" panose="03000509000000000000" pitchFamily="65" charset="-122"/>
                <a:ea typeface="方正超粗黑_GBK" panose="03000509000000000000" pitchFamily="65" charset="-122"/>
              </a:rPr>
              <a:t>LOW OIL PRESS”</a:t>
            </a:r>
            <a:r>
              <a:rPr lang="zh-CN" altLang="en-US" dirty="0">
                <a:latin typeface="方正超粗黑_GBK" panose="03000509000000000000" pitchFamily="65" charset="-122"/>
                <a:ea typeface="方正超粗黑_GBK" panose="03000509000000000000" pitchFamily="65" charset="-122"/>
              </a:rPr>
              <a:t>（低滑油压力）信息持续闪动</a:t>
            </a:r>
            <a:r>
              <a:rPr lang="en-US" altLang="zh-CN" dirty="0">
                <a:latin typeface="方正超粗黑_GBK" panose="03000509000000000000" pitchFamily="65" charset="-122"/>
                <a:ea typeface="方正超粗黑_GBK" panose="03000509000000000000" pitchFamily="65" charset="-122"/>
              </a:rPr>
              <a:t>10</a:t>
            </a:r>
            <a:r>
              <a:rPr lang="zh-CN" altLang="en-US" dirty="0">
                <a:latin typeface="方正超粗黑_GBK" panose="03000509000000000000" pitchFamily="65" charset="-122"/>
                <a:ea typeface="方正超粗黑_GBK" panose="03000509000000000000" pitchFamily="65" charset="-122"/>
              </a:rPr>
              <a:t>秒钟，然后继续显示。</a:t>
            </a:r>
          </a:p>
          <a:p>
            <a:pPr indent="180000"/>
            <a:r>
              <a:rPr lang="zh-CN" altLang="en-US" dirty="0">
                <a:latin typeface="方正超粗黑_GBK" panose="03000509000000000000" pitchFamily="65" charset="-122"/>
                <a:ea typeface="方正超粗黑_GBK" panose="03000509000000000000" pitchFamily="65" charset="-122"/>
              </a:rPr>
              <a:t>滑油温度显示显示模拟摄氏温度。在正常工作范围，模拟表盘和指针都是白色的。当滑油温度在琥珀色温度带极限范围内时，表盘和指针都变成琥珀色。当滑油温度达到红色标线，表盘和指针都变成红色。</a:t>
            </a:r>
          </a:p>
          <a:p>
            <a:pPr indent="180000"/>
            <a:r>
              <a:rPr lang="zh-CN" altLang="en-US" dirty="0">
                <a:latin typeface="方正超粗黑_GBK" panose="03000509000000000000" pitchFamily="65" charset="-122"/>
                <a:ea typeface="方正超粗黑_GBK" panose="03000509000000000000" pitchFamily="65" charset="-122"/>
              </a:rPr>
              <a:t>滑油量指示用满油的百分比显示滑油量。数字读数和读数框是白色的。满油箱</a:t>
            </a:r>
            <a:r>
              <a:rPr lang="en-US" altLang="zh-CN" dirty="0">
                <a:latin typeface="方正超粗黑_GBK" panose="03000509000000000000" pitchFamily="65" charset="-122"/>
                <a:ea typeface="方正超粗黑_GBK" panose="03000509000000000000" pitchFamily="65" charset="-122"/>
              </a:rPr>
              <a:t>100%</a:t>
            </a:r>
            <a:r>
              <a:rPr lang="zh-CN" altLang="en-US" dirty="0">
                <a:latin typeface="方正超粗黑_GBK" panose="03000509000000000000" pitchFamily="65" charset="-122"/>
                <a:ea typeface="方正超粗黑_GBK" panose="03000509000000000000" pitchFamily="65" charset="-122"/>
              </a:rPr>
              <a:t>滑油量为</a:t>
            </a:r>
            <a:r>
              <a:rPr lang="en-US" altLang="zh-CN" dirty="0">
                <a:latin typeface="方正超粗黑_GBK" panose="03000509000000000000" pitchFamily="65" charset="-122"/>
                <a:ea typeface="方正超粗黑_GBK" panose="03000509000000000000" pitchFamily="65" charset="-122"/>
              </a:rPr>
              <a:t>19.24</a:t>
            </a:r>
            <a:r>
              <a:rPr lang="zh-CN" altLang="en-US" dirty="0">
                <a:latin typeface="方正超粗黑_GBK" panose="03000509000000000000" pitchFamily="65" charset="-122"/>
                <a:ea typeface="方正超粗黑_GBK" panose="03000509000000000000" pitchFamily="65" charset="-122"/>
              </a:rPr>
              <a:t>夸脱（</a:t>
            </a:r>
            <a:r>
              <a:rPr lang="en-US" altLang="zh-CN" dirty="0">
                <a:latin typeface="方正超粗黑_GBK" panose="03000509000000000000" pitchFamily="65" charset="-122"/>
                <a:ea typeface="方正超粗黑_GBK" panose="03000509000000000000" pitchFamily="65" charset="-122"/>
              </a:rPr>
              <a:t>18.20</a:t>
            </a:r>
            <a:r>
              <a:rPr lang="zh-CN" altLang="en-US" dirty="0">
                <a:latin typeface="方正超粗黑_GBK" panose="03000509000000000000" pitchFamily="65" charset="-122"/>
                <a:ea typeface="方正超粗黑_GBK" panose="03000509000000000000" pitchFamily="65" charset="-122"/>
              </a:rPr>
              <a:t>升）。最小读数为</a:t>
            </a:r>
            <a:r>
              <a:rPr lang="en-US" altLang="zh-CN" dirty="0">
                <a:latin typeface="方正超粗黑_GBK" panose="03000509000000000000" pitchFamily="65" charset="-122"/>
                <a:ea typeface="方正超粗黑_GBK" panose="03000509000000000000" pitchFamily="65" charset="-122"/>
              </a:rPr>
              <a:t>9.4%</a:t>
            </a:r>
            <a:r>
              <a:rPr lang="zh-CN" altLang="en-US" dirty="0">
                <a:latin typeface="方正超粗黑_GBK" panose="03000509000000000000" pitchFamily="65" charset="-122"/>
                <a:ea typeface="方正超粗黑_GBK" panose="03000509000000000000" pitchFamily="65" charset="-122"/>
              </a:rPr>
              <a:t>。</a:t>
            </a:r>
          </a:p>
        </p:txBody>
      </p:sp>
    </p:spTree>
    <p:extLst>
      <p:ext uri="{BB962C8B-B14F-4D97-AF65-F5344CB8AC3E}">
        <p14:creationId xmlns:p14="http://schemas.microsoft.com/office/powerpoint/2010/main" val="2572033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265733" y="5634229"/>
            <a:ext cx="3660535"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振动指示</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571335" y="4549316"/>
            <a:ext cx="4640983" cy="923330"/>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发动机振动指示采用模拟表盘，圆表盘上的指针指示发动机振动等级，阴影区域跟随着指针变化。指针和阴影区域是灰色的。</a:t>
            </a:r>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1109662" y="391786"/>
            <a:ext cx="9972675" cy="4038600"/>
          </a:xfrm>
          <a:prstGeom prst="rect">
            <a:avLst/>
          </a:prstGeom>
        </p:spPr>
      </p:pic>
    </p:spTree>
    <p:extLst>
      <p:ext uri="{BB962C8B-B14F-4D97-AF65-F5344CB8AC3E}">
        <p14:creationId xmlns:p14="http://schemas.microsoft.com/office/powerpoint/2010/main" val="3393642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940" y="285750"/>
            <a:ext cx="6294120" cy="6286500"/>
          </a:xfrm>
          <a:prstGeom prst="rect">
            <a:avLst/>
          </a:prstGeom>
        </p:spPr>
      </p:pic>
      <p:sp>
        <p:nvSpPr>
          <p:cNvPr id="5" name="圆角矩形 4"/>
          <p:cNvSpPr/>
          <p:nvPr/>
        </p:nvSpPr>
        <p:spPr>
          <a:xfrm>
            <a:off x="3114135" y="811473"/>
            <a:ext cx="3312543" cy="442476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58791" y="1484334"/>
            <a:ext cx="1015663" cy="3889333"/>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并列式显示</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903781" y="1457950"/>
            <a:ext cx="641708"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N1</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V="1">
            <a:off x="2476289" y="1565368"/>
            <a:ext cx="802908" cy="1326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2476289" y="2591911"/>
            <a:ext cx="802908" cy="1326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2476289" y="3587935"/>
            <a:ext cx="802908" cy="1326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2476289" y="4761127"/>
            <a:ext cx="802908" cy="1326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811547" y="2440708"/>
            <a:ext cx="733942"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EGT</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1834581" y="3395771"/>
            <a:ext cx="641708"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N2</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8" name="文本框 17"/>
          <p:cNvSpPr txBox="1"/>
          <p:nvPr/>
        </p:nvSpPr>
        <p:spPr>
          <a:xfrm>
            <a:off x="1871510" y="4542998"/>
            <a:ext cx="641708"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燃油流量</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9" name="圆角矩形 18"/>
          <p:cNvSpPr/>
          <p:nvPr/>
        </p:nvSpPr>
        <p:spPr>
          <a:xfrm>
            <a:off x="6556074" y="1457951"/>
            <a:ext cx="2363639" cy="244981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flipH="1">
            <a:off x="8747185" y="1932317"/>
            <a:ext cx="968526"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8758797" y="2932981"/>
            <a:ext cx="968526"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8758797" y="3580437"/>
            <a:ext cx="968526"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9704777" y="1747651"/>
            <a:ext cx="1130000" cy="369332"/>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滑</a:t>
            </a:r>
            <a:r>
              <a:rPr lang="zh-CN" altLang="en-US" dirty="0" smtClean="0">
                <a:solidFill>
                  <a:srgbClr val="FF0000"/>
                </a:solidFill>
                <a:latin typeface="方正超粗黑_GBK" panose="03000509000000000000" pitchFamily="65" charset="-122"/>
                <a:ea typeface="方正超粗黑_GBK" panose="03000509000000000000" pitchFamily="65" charset="-122"/>
              </a:rPr>
              <a:t>油压力</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4" name="文本框 23"/>
          <p:cNvSpPr txBox="1"/>
          <p:nvPr/>
        </p:nvSpPr>
        <p:spPr>
          <a:xfrm>
            <a:off x="9715711" y="2748315"/>
            <a:ext cx="1130000" cy="369332"/>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滑</a:t>
            </a:r>
            <a:r>
              <a:rPr lang="zh-CN" altLang="en-US" dirty="0" smtClean="0">
                <a:solidFill>
                  <a:srgbClr val="FF0000"/>
                </a:solidFill>
                <a:latin typeface="方正超粗黑_GBK" panose="03000509000000000000" pitchFamily="65" charset="-122"/>
                <a:ea typeface="方正超粗黑_GBK" panose="03000509000000000000" pitchFamily="65" charset="-122"/>
              </a:rPr>
              <a:t>油温度</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5" name="文本框 24"/>
          <p:cNvSpPr txBox="1"/>
          <p:nvPr/>
        </p:nvSpPr>
        <p:spPr>
          <a:xfrm>
            <a:off x="9727323" y="3379648"/>
            <a:ext cx="995311" cy="369332"/>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滑</a:t>
            </a:r>
            <a:r>
              <a:rPr lang="zh-CN" altLang="en-US" dirty="0" smtClean="0">
                <a:solidFill>
                  <a:srgbClr val="FF0000"/>
                </a:solidFill>
                <a:latin typeface="方正超粗黑_GBK" panose="03000509000000000000" pitchFamily="65" charset="-122"/>
                <a:ea typeface="方正超粗黑_GBK" panose="03000509000000000000" pitchFamily="65" charset="-122"/>
              </a:rPr>
              <a:t>油量</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6" name="直接箭头连接符 25"/>
          <p:cNvCxnSpPr/>
          <p:nvPr/>
        </p:nvCxnSpPr>
        <p:spPr>
          <a:xfrm flipH="1">
            <a:off x="8919713" y="4356814"/>
            <a:ext cx="968526"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9787546" y="4172148"/>
            <a:ext cx="1130000" cy="646331"/>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发动</a:t>
            </a:r>
            <a:r>
              <a:rPr lang="zh-CN" altLang="en-US" dirty="0" smtClean="0">
                <a:solidFill>
                  <a:srgbClr val="FF0000"/>
                </a:solidFill>
                <a:latin typeface="方正超粗黑_GBK" panose="03000509000000000000" pitchFamily="65" charset="-122"/>
                <a:ea typeface="方正超粗黑_GBK" panose="03000509000000000000" pitchFamily="65" charset="-122"/>
              </a:rPr>
              <a:t>机</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振动指示</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731309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51933" y="0"/>
            <a:ext cx="10888133" cy="6858000"/>
          </a:xfrm>
          <a:prstGeom prst="rect">
            <a:avLst/>
          </a:prstGeom>
        </p:spPr>
      </p:pic>
      <p:sp>
        <p:nvSpPr>
          <p:cNvPr id="5" name="圆角矩形 4"/>
          <p:cNvSpPr/>
          <p:nvPr/>
        </p:nvSpPr>
        <p:spPr>
          <a:xfrm>
            <a:off x="5223933" y="3127074"/>
            <a:ext cx="1746208" cy="172959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0594" y="116457"/>
            <a:ext cx="4590802"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上、下显示</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2657963" y="2304003"/>
            <a:ext cx="1310188"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中央上</a:t>
            </a:r>
            <a:r>
              <a:rPr lang="en-US" altLang="zh-CN" dirty="0" smtClean="0">
                <a:solidFill>
                  <a:srgbClr val="FF0000"/>
                </a:solidFill>
                <a:latin typeface="方正超粗黑_GBK" panose="03000509000000000000" pitchFamily="65" charset="-122"/>
                <a:ea typeface="方正超粗黑_GBK" panose="03000509000000000000" pitchFamily="65" charset="-122"/>
              </a:rPr>
              <a:t>DU</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a:off x="3968151" y="2506707"/>
            <a:ext cx="1216323" cy="71486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41061" b="1"/>
          <a:stretch/>
        </p:blipFill>
        <p:spPr>
          <a:xfrm>
            <a:off x="7521039" y="189781"/>
            <a:ext cx="4213761" cy="2674359"/>
          </a:xfrm>
          <a:prstGeom prst="rect">
            <a:avLst/>
          </a:prstGeom>
        </p:spPr>
      </p:pic>
      <p:sp>
        <p:nvSpPr>
          <p:cNvPr id="12" name="文本框 11"/>
          <p:cNvSpPr txBox="1"/>
          <p:nvPr/>
        </p:nvSpPr>
        <p:spPr>
          <a:xfrm>
            <a:off x="7851065" y="5865962"/>
            <a:ext cx="1310188"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中央下</a:t>
            </a:r>
            <a:r>
              <a:rPr lang="en-US" altLang="zh-CN" dirty="0" smtClean="0">
                <a:solidFill>
                  <a:srgbClr val="FF0000"/>
                </a:solidFill>
                <a:latin typeface="方正超粗黑_GBK" panose="03000509000000000000" pitchFamily="65" charset="-122"/>
                <a:ea typeface="方正超粗黑_GBK" panose="03000509000000000000" pitchFamily="65" charset="-122"/>
              </a:rPr>
              <a:t>DU</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a:stCxn id="12" idx="1"/>
          </p:cNvCxnSpPr>
          <p:nvPr/>
        </p:nvCxnSpPr>
        <p:spPr>
          <a:xfrm flipH="1" flipV="1">
            <a:off x="6970141" y="5774991"/>
            <a:ext cx="880924" cy="27563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5210352" y="5048010"/>
            <a:ext cx="1746208" cy="172959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34309" y="5331625"/>
            <a:ext cx="4864269" cy="120032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公共显示系统使用六个液晶显示</a:t>
            </a:r>
            <a:r>
              <a:rPr lang="en-US" altLang="zh-CN" dirty="0">
                <a:latin typeface="方正超粗黑_GBK" panose="03000509000000000000" pitchFamily="65" charset="-122"/>
                <a:ea typeface="方正超粗黑_GBK" panose="03000509000000000000" pitchFamily="65" charset="-122"/>
              </a:rPr>
              <a:t>(LCD)</a:t>
            </a:r>
            <a:r>
              <a:rPr lang="zh-CN" altLang="en-US" dirty="0">
                <a:latin typeface="方正超粗黑_GBK" panose="03000509000000000000" pitchFamily="65" charset="-122"/>
                <a:ea typeface="方正超粗黑_GBK" panose="03000509000000000000" pitchFamily="65" charset="-122"/>
              </a:rPr>
              <a:t>组</a:t>
            </a:r>
            <a:r>
              <a:rPr lang="zh-CN" altLang="en-US" dirty="0" smtClean="0">
                <a:latin typeface="方正超粗黑_GBK" panose="03000509000000000000" pitchFamily="65" charset="-122"/>
                <a:ea typeface="方正超粗黑_GBK" panose="03000509000000000000" pitchFamily="65" charset="-122"/>
              </a:rPr>
              <a:t>件。</a:t>
            </a:r>
            <a:r>
              <a:rPr lang="zh-CN" altLang="en-US" dirty="0">
                <a:latin typeface="方正超粗黑_GBK" panose="03000509000000000000" pitchFamily="65" charset="-122"/>
                <a:ea typeface="方正超粗黑_GBK" panose="03000509000000000000" pitchFamily="65" charset="-122"/>
              </a:rPr>
              <a:t>包括：二个外侧</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，二个内侧</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，二个中央</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。中央显示器分成上</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和下</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。上</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位于</a:t>
            </a:r>
            <a:r>
              <a:rPr lang="en-US" altLang="zh-CN" dirty="0">
                <a:latin typeface="方正超粗黑_GBK" panose="03000509000000000000" pitchFamily="65" charset="-122"/>
                <a:ea typeface="方正超粗黑_GBK" panose="03000509000000000000" pitchFamily="65" charset="-122"/>
              </a:rPr>
              <a:t>P2</a:t>
            </a:r>
            <a:r>
              <a:rPr lang="zh-CN" altLang="en-US" dirty="0">
                <a:latin typeface="方正超粗黑_GBK" panose="03000509000000000000" pitchFamily="65" charset="-122"/>
                <a:ea typeface="方正超粗黑_GBK" panose="03000509000000000000" pitchFamily="65" charset="-122"/>
              </a:rPr>
              <a:t>板，下</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位于</a:t>
            </a:r>
            <a:r>
              <a:rPr lang="en-US" altLang="zh-CN" dirty="0">
                <a:latin typeface="方正超粗黑_GBK" panose="03000509000000000000" pitchFamily="65" charset="-122"/>
                <a:ea typeface="方正超粗黑_GBK" panose="03000509000000000000" pitchFamily="65" charset="-122"/>
              </a:rPr>
              <a:t>P9</a:t>
            </a:r>
            <a:r>
              <a:rPr lang="zh-CN" altLang="en-US" dirty="0">
                <a:latin typeface="方正超粗黑_GBK" panose="03000509000000000000" pitchFamily="65" charset="-122"/>
                <a:ea typeface="方正超粗黑_GBK" panose="03000509000000000000" pitchFamily="65" charset="-122"/>
              </a:rPr>
              <a:t>板</a:t>
            </a:r>
          </a:p>
        </p:txBody>
      </p:sp>
      <p:sp>
        <p:nvSpPr>
          <p:cNvPr id="17" name="文本框 16"/>
          <p:cNvSpPr txBox="1"/>
          <p:nvPr/>
        </p:nvSpPr>
        <p:spPr>
          <a:xfrm>
            <a:off x="110594" y="1210230"/>
            <a:ext cx="4322095" cy="923330"/>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显示组件</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可以显示主飞行信息，导航信息和发动机信息</a:t>
            </a:r>
            <a:r>
              <a:rPr lang="zh-CN" altLang="en-US" dirty="0" smtClean="0">
                <a:latin typeface="方正超粗黑_GBK" panose="03000509000000000000" pitchFamily="65" charset="-122"/>
                <a:ea typeface="方正超粗黑_GBK" panose="03000509000000000000" pitchFamily="65" charset="-122"/>
              </a:rPr>
              <a:t>。正</a:t>
            </a:r>
            <a:r>
              <a:rPr lang="zh-CN" altLang="en-US" dirty="0">
                <a:latin typeface="方正超粗黑_GBK" panose="03000509000000000000" pitchFamily="65" charset="-122"/>
                <a:ea typeface="方正超粗黑_GBK" panose="03000509000000000000" pitchFamily="65" charset="-122"/>
              </a:rPr>
              <a:t>常情况下发动机主要和辅助参数显示在上、下中央</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上。</a:t>
            </a:r>
          </a:p>
        </p:txBody>
      </p:sp>
    </p:spTree>
    <p:extLst>
      <p:ext uri="{BB962C8B-B14F-4D97-AF65-F5344CB8AC3E}">
        <p14:creationId xmlns:p14="http://schemas.microsoft.com/office/powerpoint/2010/main" val="17155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97" y="139202"/>
            <a:ext cx="5772151" cy="578535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3594" y="139202"/>
            <a:ext cx="5785359" cy="5785359"/>
          </a:xfrm>
          <a:prstGeom prst="rect">
            <a:avLst/>
          </a:prstGeom>
        </p:spPr>
      </p:pic>
      <p:sp>
        <p:nvSpPr>
          <p:cNvPr id="5" name="圆角矩形 4"/>
          <p:cNvSpPr/>
          <p:nvPr/>
        </p:nvSpPr>
        <p:spPr>
          <a:xfrm>
            <a:off x="715992" y="3027892"/>
            <a:ext cx="2294627" cy="37091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364327" y="5924561"/>
            <a:ext cx="5578534"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上、下中央</a:t>
            </a:r>
            <a:r>
              <a:rPr lang="en-US" altLang="zh-CN" sz="5400" dirty="0" smtClean="0">
                <a:solidFill>
                  <a:srgbClr val="FF0000"/>
                </a:solidFill>
                <a:latin typeface="方正超粗黑_GBK" panose="03000509000000000000" pitchFamily="65" charset="-122"/>
                <a:ea typeface="方正超粗黑_GBK" panose="03000509000000000000" pitchFamily="65" charset="-122"/>
              </a:rPr>
              <a:t>DU</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513949" y="3696743"/>
            <a:ext cx="698711"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选装</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V="1">
            <a:off x="1863304" y="3398809"/>
            <a:ext cx="1" cy="29793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61527" y="5370564"/>
            <a:ext cx="1332766"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中央上</a:t>
            </a:r>
            <a:r>
              <a:rPr lang="en-US" altLang="zh-CN" dirty="0" smtClean="0">
                <a:solidFill>
                  <a:srgbClr val="FF0000"/>
                </a:solidFill>
                <a:latin typeface="方正超粗黑_GBK" panose="03000509000000000000" pitchFamily="65" charset="-122"/>
                <a:ea typeface="方正超粗黑_GBK" panose="03000509000000000000" pitchFamily="65" charset="-122"/>
              </a:rPr>
              <a:t>DU</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6310236" y="5370564"/>
            <a:ext cx="1332766"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中央下</a:t>
            </a:r>
            <a:r>
              <a:rPr lang="en-US" altLang="zh-CN" dirty="0" smtClean="0">
                <a:solidFill>
                  <a:srgbClr val="FF0000"/>
                </a:solidFill>
                <a:latin typeface="方正超粗黑_GBK" panose="03000509000000000000" pitchFamily="65" charset="-122"/>
                <a:ea typeface="方正超粗黑_GBK" panose="03000509000000000000" pitchFamily="65" charset="-122"/>
              </a:rPr>
              <a:t>DU</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106673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83" y="69601"/>
            <a:ext cx="6703459" cy="6718798"/>
          </a:xfrm>
          <a:prstGeom prst="rect">
            <a:avLst/>
          </a:prstGeom>
        </p:spPr>
      </p:pic>
      <p:sp>
        <p:nvSpPr>
          <p:cNvPr id="5" name="圆角矩形 4"/>
          <p:cNvSpPr/>
          <p:nvPr/>
        </p:nvSpPr>
        <p:spPr>
          <a:xfrm>
            <a:off x="534838" y="3397224"/>
            <a:ext cx="2579298" cy="37091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180646" y="5812417"/>
            <a:ext cx="3870529"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中央上</a:t>
            </a:r>
            <a:r>
              <a:rPr lang="en-US" altLang="zh-CN" sz="5400" dirty="0" smtClean="0">
                <a:solidFill>
                  <a:srgbClr val="FF0000"/>
                </a:solidFill>
                <a:latin typeface="方正超粗黑_GBK" panose="03000509000000000000" pitchFamily="65" charset="-122"/>
                <a:ea typeface="方正超粗黑_GBK" panose="03000509000000000000" pitchFamily="65" charset="-122"/>
              </a:rPr>
              <a:t>DU</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332795" y="4066075"/>
            <a:ext cx="711665"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选装</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V="1">
            <a:off x="1682150" y="3768141"/>
            <a:ext cx="1" cy="29793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900025" y="926754"/>
            <a:ext cx="3568087" cy="3139321"/>
          </a:xfrm>
          <a:prstGeom prst="rect">
            <a:avLst/>
          </a:prstGeom>
          <a:solidFill>
            <a:schemeClr val="bg2"/>
          </a:solidFill>
        </p:spPr>
        <p:txBody>
          <a:bodyPr wrap="square" rtlCol="0">
            <a:spAutoFit/>
          </a:bodyPr>
          <a:lstStyle/>
          <a:p>
            <a:pPr indent="180000"/>
            <a:r>
              <a:rPr lang="en-US" altLang="zh-CN" dirty="0">
                <a:latin typeface="方正超粗黑_GBK" panose="03000509000000000000" pitchFamily="65" charset="-122"/>
                <a:ea typeface="方正超粗黑_GBK" panose="03000509000000000000" pitchFamily="65" charset="-122"/>
              </a:rPr>
              <a:t>N1</a:t>
            </a:r>
            <a:r>
              <a:rPr lang="zh-CN" altLang="en-US" dirty="0">
                <a:latin typeface="方正超粗黑_GBK" panose="03000509000000000000" pitchFamily="65" charset="-122"/>
                <a:ea typeface="方正超粗黑_GBK" panose="03000509000000000000" pitchFamily="65" charset="-122"/>
              </a:rPr>
              <a:t>和</a:t>
            </a:r>
            <a:r>
              <a:rPr lang="en-US" altLang="zh-CN" dirty="0">
                <a:latin typeface="方正超粗黑_GBK" panose="03000509000000000000" pitchFamily="65" charset="-122"/>
                <a:ea typeface="方正超粗黑_GBK" panose="03000509000000000000" pitchFamily="65" charset="-122"/>
              </a:rPr>
              <a:t>EGT</a:t>
            </a:r>
            <a:r>
              <a:rPr lang="zh-CN" altLang="en-US" dirty="0">
                <a:latin typeface="方正超粗黑_GBK" panose="03000509000000000000" pitchFamily="65" charset="-122"/>
                <a:ea typeface="方正超粗黑_GBK" panose="03000509000000000000" pitchFamily="65" charset="-122"/>
              </a:rPr>
              <a:t>是主发动机指示</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主</a:t>
            </a:r>
            <a:r>
              <a:rPr lang="zh-CN" altLang="en-US" dirty="0">
                <a:latin typeface="方正超粗黑_GBK" panose="03000509000000000000" pitchFamily="65" charset="-122"/>
                <a:ea typeface="方正超粗黑_GBK" panose="03000509000000000000" pitchFamily="65" charset="-122"/>
              </a:rPr>
              <a:t>发动机指示正常显示在中央仪表板上显示器上</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如</a:t>
            </a:r>
            <a:r>
              <a:rPr lang="zh-CN" altLang="en-US" dirty="0">
                <a:latin typeface="方正超粗黑_GBK" panose="03000509000000000000" pitchFamily="65" charset="-122"/>
                <a:ea typeface="方正超粗黑_GBK" panose="03000509000000000000" pitchFamily="65" charset="-122"/>
              </a:rPr>
              <a:t>果上显示器故障，主发动机指示自动转换到下显示器</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使</a:t>
            </a:r>
            <a:r>
              <a:rPr lang="zh-CN" altLang="en-US" dirty="0">
                <a:latin typeface="方正超粗黑_GBK" panose="03000509000000000000" pitchFamily="65" charset="-122"/>
                <a:ea typeface="方正超粗黑_GBK" panose="03000509000000000000" pitchFamily="65" charset="-122"/>
              </a:rPr>
              <a:t>用相应的选择面板，发动机指示也可以人工转换到机长或副驾驶内侧显示器，也可以转换到下显示器。</a:t>
            </a:r>
          </a:p>
          <a:p>
            <a:pPr indent="180000"/>
            <a:r>
              <a:rPr lang="zh-CN" altLang="en-US" dirty="0">
                <a:latin typeface="方正超粗黑_GBK" panose="03000509000000000000" pitchFamily="65" charset="-122"/>
                <a:ea typeface="方正超粗黑_GBK" panose="03000509000000000000" pitchFamily="65" charset="-122"/>
              </a:rPr>
              <a:t>有些飞机在主发动机显示页面上还可显示燃油流量。</a:t>
            </a:r>
          </a:p>
        </p:txBody>
      </p:sp>
      <p:sp>
        <p:nvSpPr>
          <p:cNvPr id="11" name="文本框 10"/>
          <p:cNvSpPr txBox="1"/>
          <p:nvPr/>
        </p:nvSpPr>
        <p:spPr>
          <a:xfrm>
            <a:off x="254493" y="6234402"/>
            <a:ext cx="1332766"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中央上</a:t>
            </a:r>
            <a:r>
              <a:rPr lang="en-US" altLang="zh-CN" dirty="0" smtClean="0">
                <a:solidFill>
                  <a:srgbClr val="FF0000"/>
                </a:solidFill>
                <a:latin typeface="方正超粗黑_GBK" panose="03000509000000000000" pitchFamily="65" charset="-122"/>
                <a:ea typeface="方正超粗黑_GBK" panose="03000509000000000000" pitchFamily="65" charset="-122"/>
              </a:rPr>
              <a:t>DU</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3794895" y="3696743"/>
            <a:ext cx="1599950"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燃油流量指示</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flipH="1" flipV="1">
            <a:off x="3162885" y="3574439"/>
            <a:ext cx="667243" cy="29793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085255" y="2919889"/>
            <a:ext cx="123724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排气温度</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6" name="直接箭头连接符 15"/>
          <p:cNvCxnSpPr/>
          <p:nvPr/>
        </p:nvCxnSpPr>
        <p:spPr>
          <a:xfrm flipH="1" flipV="1">
            <a:off x="3418012" y="2766284"/>
            <a:ext cx="667243" cy="29793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3418012" y="1585238"/>
            <a:ext cx="667243" cy="29793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085255" y="1738070"/>
            <a:ext cx="650647"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N1</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628423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25" y="74656"/>
            <a:ext cx="6708689" cy="6708689"/>
          </a:xfrm>
          <a:prstGeom prst="rect">
            <a:avLst/>
          </a:prstGeom>
        </p:spPr>
      </p:pic>
      <p:sp>
        <p:nvSpPr>
          <p:cNvPr id="8" name="文本框 7"/>
          <p:cNvSpPr txBox="1"/>
          <p:nvPr/>
        </p:nvSpPr>
        <p:spPr>
          <a:xfrm>
            <a:off x="8180646" y="5812417"/>
            <a:ext cx="3870529"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中央</a:t>
            </a:r>
            <a:r>
              <a:rPr lang="zh-CN" altLang="en-US" sz="5400" dirty="0" smtClean="0">
                <a:solidFill>
                  <a:srgbClr val="FF0000"/>
                </a:solidFill>
                <a:latin typeface="方正超粗黑_GBK" panose="03000509000000000000" pitchFamily="65" charset="-122"/>
                <a:ea typeface="方正超粗黑_GBK" panose="03000509000000000000" pitchFamily="65" charset="-122"/>
              </a:rPr>
              <a:t>下</a:t>
            </a:r>
            <a:r>
              <a:rPr lang="en-US" altLang="zh-CN" sz="5400" dirty="0" smtClean="0">
                <a:solidFill>
                  <a:srgbClr val="FF0000"/>
                </a:solidFill>
                <a:latin typeface="方正超粗黑_GBK" panose="03000509000000000000" pitchFamily="65" charset="-122"/>
                <a:ea typeface="方正超粗黑_GBK" panose="03000509000000000000" pitchFamily="65" charset="-122"/>
              </a:rPr>
              <a:t>D</a:t>
            </a:r>
            <a:r>
              <a:rPr lang="en-US" altLang="zh-CN" sz="5400" dirty="0" smtClean="0">
                <a:solidFill>
                  <a:srgbClr val="FF0000"/>
                </a:solidFill>
                <a:latin typeface="方正超粗黑_GBK" panose="03000509000000000000" pitchFamily="65" charset="-122"/>
                <a:ea typeface="方正超粗黑_GBK" panose="03000509000000000000" pitchFamily="65" charset="-122"/>
              </a:rPr>
              <a:t>U</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6947888" y="202135"/>
            <a:ext cx="5042829" cy="1477328"/>
          </a:xfrm>
          <a:prstGeom prst="rect">
            <a:avLst/>
          </a:prstGeom>
          <a:solidFill>
            <a:schemeClr val="bg2"/>
          </a:solidFill>
        </p:spPr>
        <p:txBody>
          <a:bodyPr wrap="square" rtlCol="0">
            <a:spAutoFit/>
          </a:bodyPr>
          <a:lstStyle/>
          <a:p>
            <a:pPr indent="180000"/>
            <a:r>
              <a:rPr lang="en-US" altLang="zh-CN" dirty="0">
                <a:latin typeface="方正超粗黑_GBK" panose="03000509000000000000" pitchFamily="65" charset="-122"/>
                <a:ea typeface="方正超粗黑_GBK" panose="03000509000000000000" pitchFamily="65" charset="-122"/>
              </a:rPr>
              <a:t>N2</a:t>
            </a:r>
            <a:r>
              <a:rPr lang="zh-CN" altLang="en-US" dirty="0">
                <a:latin typeface="方正超粗黑_GBK" panose="03000509000000000000" pitchFamily="65" charset="-122"/>
                <a:ea typeface="方正超粗黑_GBK" panose="03000509000000000000" pitchFamily="65" charset="-122"/>
              </a:rPr>
              <a:t>，燃油流量，滑油压力，滑油温度，滑油量，和发动机振动是辅助发动机指示参数。除了燃油流量外，可以通过显示选择面板和发动机显示控制面板上的</a:t>
            </a:r>
            <a:r>
              <a:rPr lang="en-US" altLang="zh-CN" dirty="0">
                <a:latin typeface="方正超粗黑_GBK" panose="03000509000000000000" pitchFamily="65" charset="-122"/>
                <a:ea typeface="方正超粗黑_GBK" panose="03000509000000000000" pitchFamily="65" charset="-122"/>
              </a:rPr>
              <a:t>EGN</a:t>
            </a:r>
            <a:r>
              <a:rPr lang="zh-CN" altLang="en-US" dirty="0">
                <a:latin typeface="方正超粗黑_GBK" panose="03000509000000000000" pitchFamily="65" charset="-122"/>
                <a:ea typeface="方正超粗黑_GBK" panose="03000509000000000000" pitchFamily="65" charset="-122"/>
              </a:rPr>
              <a:t>电门，人工选择辅助发动机指示到机长或副驾驶内侧显示器，或下显示器。</a:t>
            </a:r>
          </a:p>
        </p:txBody>
      </p:sp>
      <p:sp>
        <p:nvSpPr>
          <p:cNvPr id="12" name="文本框 11"/>
          <p:cNvSpPr txBox="1"/>
          <p:nvPr/>
        </p:nvSpPr>
        <p:spPr>
          <a:xfrm>
            <a:off x="5415181" y="5212252"/>
            <a:ext cx="1819875" cy="1200329"/>
          </a:xfrm>
          <a:prstGeom prst="rect">
            <a:avLst/>
          </a:prstGeom>
          <a:solidFill>
            <a:schemeClr val="bg2"/>
          </a:solidFill>
        </p:spPr>
        <p:txBody>
          <a:bodyPr wrap="square" rtlCol="0">
            <a:spAutoFit/>
          </a:bodyPr>
          <a:lstStyle/>
          <a:p>
            <a:r>
              <a:rPr lang="zh-CN" altLang="en-US" dirty="0">
                <a:solidFill>
                  <a:srgbClr val="FF0000"/>
                </a:solidFill>
                <a:latin typeface="方正超粗黑_GBK" panose="03000509000000000000" pitchFamily="65" charset="-122"/>
                <a:ea typeface="方正超粗黑_GBK" panose="03000509000000000000" pitchFamily="65" charset="-122"/>
              </a:rPr>
              <a:t>当振动水平超过振动高限时，发动机振动数字指示反白显示。</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flipH="1">
            <a:off x="4735904" y="5891842"/>
            <a:ext cx="679277" cy="19359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54493" y="3646552"/>
            <a:ext cx="1565681" cy="2031325"/>
          </a:xfrm>
          <a:prstGeom prst="rect">
            <a:avLst/>
          </a:prstGeom>
          <a:solidFill>
            <a:schemeClr val="bg2"/>
          </a:solidFill>
        </p:spPr>
        <p:txBody>
          <a:bodyPr wrap="square" rtlCol="0">
            <a:spAutoFit/>
          </a:bodyPr>
          <a:lstStyle/>
          <a:p>
            <a:r>
              <a:rPr lang="zh-CN" altLang="en-US" dirty="0">
                <a:solidFill>
                  <a:srgbClr val="FF0000"/>
                </a:solidFill>
                <a:latin typeface="方正超粗黑_GBK" panose="03000509000000000000" pitchFamily="65" charset="-122"/>
                <a:ea typeface="方正超粗黑_GBK" panose="03000509000000000000" pitchFamily="65" charset="-122"/>
              </a:rPr>
              <a:t>当滑油量低于</a:t>
            </a:r>
            <a:r>
              <a:rPr lang="en-US" altLang="zh-CN" dirty="0">
                <a:solidFill>
                  <a:srgbClr val="FF0000"/>
                </a:solidFill>
                <a:latin typeface="方正超粗黑_GBK" panose="03000509000000000000" pitchFamily="65" charset="-122"/>
                <a:ea typeface="方正超粗黑_GBK" panose="03000509000000000000" pitchFamily="65" charset="-122"/>
              </a:rPr>
              <a:t>4</a:t>
            </a:r>
            <a:r>
              <a:rPr lang="zh-CN" altLang="en-US" dirty="0">
                <a:solidFill>
                  <a:srgbClr val="FF0000"/>
                </a:solidFill>
                <a:latin typeface="方正超粗黑_GBK" panose="03000509000000000000" pitchFamily="65" charset="-122"/>
                <a:ea typeface="方正超粗黑_GBK" panose="03000509000000000000" pitchFamily="65" charset="-122"/>
              </a:rPr>
              <a:t>夸脱时，</a:t>
            </a:r>
            <a:r>
              <a:rPr lang="en-US" altLang="zh-CN" dirty="0">
                <a:solidFill>
                  <a:srgbClr val="FF0000"/>
                </a:solidFill>
                <a:latin typeface="方正超粗黑_GBK" panose="03000509000000000000" pitchFamily="65" charset="-122"/>
                <a:ea typeface="方正超粗黑_GBK" panose="03000509000000000000" pitchFamily="65" charset="-122"/>
              </a:rPr>
              <a:t>LO</a:t>
            </a:r>
            <a:r>
              <a:rPr lang="zh-CN" altLang="en-US" dirty="0">
                <a:solidFill>
                  <a:srgbClr val="FF0000"/>
                </a:solidFill>
                <a:latin typeface="方正超粗黑_GBK" panose="03000509000000000000" pitchFamily="65" charset="-122"/>
                <a:ea typeface="方正超粗黑_GBK" panose="03000509000000000000" pitchFamily="65" charset="-122"/>
              </a:rPr>
              <a:t>信息显示</a:t>
            </a:r>
            <a:r>
              <a:rPr lang="en-US" altLang="zh-CN" dirty="0">
                <a:solidFill>
                  <a:srgbClr val="FF0000"/>
                </a:solidFill>
                <a:latin typeface="方正超粗黑_GBK" panose="03000509000000000000" pitchFamily="65" charset="-122"/>
                <a:ea typeface="方正超粗黑_GBK" panose="03000509000000000000" pitchFamily="65" charset="-122"/>
              </a:rPr>
              <a:t>35</a:t>
            </a:r>
            <a:r>
              <a:rPr lang="zh-CN" altLang="en-US" dirty="0">
                <a:solidFill>
                  <a:srgbClr val="FF0000"/>
                </a:solidFill>
                <a:latin typeface="方正超粗黑_GBK" panose="03000509000000000000" pitchFamily="65" charset="-122"/>
                <a:ea typeface="方正超粗黑_GBK" panose="03000509000000000000" pitchFamily="65" charset="-122"/>
              </a:rPr>
              <a:t>秒。低滑油量超限发生时，滑油量反白显示</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6" name="直接箭头连接符 15"/>
          <p:cNvCxnSpPr/>
          <p:nvPr/>
        </p:nvCxnSpPr>
        <p:spPr>
          <a:xfrm flipH="1">
            <a:off x="4735905" y="3138378"/>
            <a:ext cx="679276"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4747939" y="2231326"/>
            <a:ext cx="755714" cy="1154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253317" y="2089456"/>
            <a:ext cx="118198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燃油流量</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0" name="直接箭头连接符 19"/>
          <p:cNvCxnSpPr/>
          <p:nvPr/>
        </p:nvCxnSpPr>
        <p:spPr>
          <a:xfrm>
            <a:off x="1820174" y="4662214"/>
            <a:ext cx="414071" cy="38805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4786158" y="4268438"/>
            <a:ext cx="679276"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415181" y="2969441"/>
            <a:ext cx="118198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滑油压力</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4" name="文本框 23"/>
          <p:cNvSpPr txBox="1"/>
          <p:nvPr/>
        </p:nvSpPr>
        <p:spPr>
          <a:xfrm>
            <a:off x="5415181" y="4075519"/>
            <a:ext cx="118198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滑油温度</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5" name="文本框 24"/>
          <p:cNvSpPr txBox="1"/>
          <p:nvPr/>
        </p:nvSpPr>
        <p:spPr>
          <a:xfrm>
            <a:off x="6947888" y="2089456"/>
            <a:ext cx="5042829" cy="2585323"/>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琥珀色标线显示琥珀色滑油压力限制范围。红色标线显示最低滑油压力极限值</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a:latin typeface="方正超粗黑_GBK" panose="03000509000000000000" pitchFamily="65" charset="-122"/>
                <a:ea typeface="方正超粗黑_GBK" panose="03000509000000000000" pitchFamily="65" charset="-122"/>
              </a:rPr>
              <a:t>如滑油压力显示在琥珀色标线和红色标线之间，数字读数及周围读数框显示琥珀色，表示滑油压力处于警戒范围，已接近低滑油压力极限值</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如</a:t>
            </a:r>
            <a:r>
              <a:rPr lang="zh-CN" altLang="en-US" dirty="0">
                <a:latin typeface="方正超粗黑_GBK" panose="03000509000000000000" pitchFamily="65" charset="-122"/>
                <a:ea typeface="方正超粗黑_GBK" panose="03000509000000000000" pitchFamily="65" charset="-122"/>
              </a:rPr>
              <a:t>滑油压力低于红线极限，数字读数及读数框显示红色，这表明滑油压力超出限制范围。</a:t>
            </a:r>
          </a:p>
          <a:p>
            <a:pPr indent="180000"/>
            <a:r>
              <a:rPr lang="zh-CN" altLang="en-US" dirty="0">
                <a:latin typeface="方正超粗黑_GBK" panose="03000509000000000000" pitchFamily="65" charset="-122"/>
                <a:ea typeface="方正超粗黑_GBK" panose="03000509000000000000" pitchFamily="65" charset="-122"/>
              </a:rPr>
              <a:t>滑油低压琥珀色限制设定压力随发动机转速增加而增加</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2577972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25" y="74656"/>
            <a:ext cx="6708689" cy="6708689"/>
          </a:xfrm>
          <a:prstGeom prst="rect">
            <a:avLst/>
          </a:prstGeom>
        </p:spPr>
      </p:pic>
      <p:sp>
        <p:nvSpPr>
          <p:cNvPr id="8" name="文本框 7"/>
          <p:cNvSpPr txBox="1"/>
          <p:nvPr/>
        </p:nvSpPr>
        <p:spPr>
          <a:xfrm>
            <a:off x="8180646" y="5812417"/>
            <a:ext cx="3870529"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中央</a:t>
            </a:r>
            <a:r>
              <a:rPr lang="zh-CN" altLang="en-US" sz="5400" dirty="0" smtClean="0">
                <a:solidFill>
                  <a:srgbClr val="FF0000"/>
                </a:solidFill>
                <a:latin typeface="方正超粗黑_GBK" panose="03000509000000000000" pitchFamily="65" charset="-122"/>
                <a:ea typeface="方正超粗黑_GBK" panose="03000509000000000000" pitchFamily="65" charset="-122"/>
              </a:rPr>
              <a:t>下</a:t>
            </a:r>
            <a:r>
              <a:rPr lang="en-US" altLang="zh-CN" sz="5400" dirty="0" smtClean="0">
                <a:solidFill>
                  <a:srgbClr val="FF0000"/>
                </a:solidFill>
                <a:latin typeface="方正超粗黑_GBK" panose="03000509000000000000" pitchFamily="65" charset="-122"/>
                <a:ea typeface="方正超粗黑_GBK" panose="03000509000000000000" pitchFamily="65" charset="-122"/>
              </a:rPr>
              <a:t>D</a:t>
            </a:r>
            <a:r>
              <a:rPr lang="en-US" altLang="zh-CN" sz="5400" dirty="0" smtClean="0">
                <a:solidFill>
                  <a:srgbClr val="FF0000"/>
                </a:solidFill>
                <a:latin typeface="方正超粗黑_GBK" panose="03000509000000000000" pitchFamily="65" charset="-122"/>
                <a:ea typeface="方正超粗黑_GBK" panose="03000509000000000000" pitchFamily="65" charset="-122"/>
              </a:rPr>
              <a:t>U</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6947888" y="202135"/>
            <a:ext cx="5042829" cy="2862322"/>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当滑油压力低于红线极限时，</a:t>
            </a:r>
            <a:r>
              <a:rPr lang="en-US" altLang="zh-CN" dirty="0">
                <a:latin typeface="方正超粗黑_GBK" panose="03000509000000000000" pitchFamily="65" charset="-122"/>
                <a:ea typeface="方正超粗黑_GBK" panose="03000509000000000000" pitchFamily="65" charset="-122"/>
              </a:rPr>
              <a:t>EEC</a:t>
            </a:r>
            <a:r>
              <a:rPr lang="zh-CN" altLang="en-US" dirty="0">
                <a:latin typeface="方正超粗黑_GBK" panose="03000509000000000000" pitchFamily="65" charset="-122"/>
                <a:ea typeface="方正超粗黑_GBK" panose="03000509000000000000" pitchFamily="65" charset="-122"/>
              </a:rPr>
              <a:t>将信号发送到</a:t>
            </a:r>
            <a:r>
              <a:rPr lang="en-US" altLang="zh-CN" dirty="0">
                <a:latin typeface="方正超粗黑_GBK" panose="03000509000000000000" pitchFamily="65" charset="-122"/>
                <a:ea typeface="方正超粗黑_GBK" panose="03000509000000000000" pitchFamily="65" charset="-122"/>
              </a:rPr>
              <a:t>DEU</a:t>
            </a:r>
            <a:r>
              <a:rPr lang="zh-CN" altLang="en-US" dirty="0">
                <a:latin typeface="方正超粗黑_GBK" panose="03000509000000000000" pitchFamily="65" charset="-122"/>
                <a:ea typeface="方正超粗黑_GBK" panose="03000509000000000000" pitchFamily="65" charset="-122"/>
              </a:rPr>
              <a:t>，导致显示器显示琥珀色的</a:t>
            </a:r>
            <a:r>
              <a:rPr lang="en-US" altLang="zh-CN" dirty="0">
                <a:latin typeface="方正超粗黑_GBK" panose="03000509000000000000" pitchFamily="65" charset="-122"/>
                <a:ea typeface="方正超粗黑_GBK" panose="03000509000000000000" pitchFamily="65" charset="-122"/>
              </a:rPr>
              <a:t>LOW OIL PRESSURE</a:t>
            </a:r>
            <a:r>
              <a:rPr lang="zh-CN" altLang="en-US" dirty="0">
                <a:latin typeface="方正超粗黑_GBK" panose="03000509000000000000" pitchFamily="65" charset="-122"/>
                <a:ea typeface="方正超粗黑_GBK" panose="03000509000000000000" pitchFamily="65" charset="-122"/>
              </a:rPr>
              <a:t>（低滑油压力）信息。每台发动机有一个</a:t>
            </a:r>
            <a:r>
              <a:rPr lang="en-US" altLang="zh-CN" dirty="0">
                <a:latin typeface="方正超粗黑_GBK" panose="03000509000000000000" pitchFamily="65" charset="-122"/>
                <a:ea typeface="方正超粗黑_GBK" panose="03000509000000000000" pitchFamily="65" charset="-122"/>
              </a:rPr>
              <a:t>LOW OIL PRESSURE</a:t>
            </a:r>
            <a:r>
              <a:rPr lang="zh-CN" altLang="en-US" dirty="0">
                <a:latin typeface="方正超粗黑_GBK" panose="03000509000000000000" pitchFamily="65" charset="-122"/>
                <a:ea typeface="方正超粗黑_GBK" panose="03000509000000000000" pitchFamily="65" charset="-122"/>
              </a:rPr>
              <a:t>信息，它显示在主发动机显示器上。</a:t>
            </a:r>
          </a:p>
          <a:p>
            <a:pPr indent="180000"/>
            <a:r>
              <a:rPr lang="zh-CN" altLang="en-US" dirty="0">
                <a:latin typeface="方正超粗黑_GBK" panose="03000509000000000000" pitchFamily="65" charset="-122"/>
                <a:ea typeface="方正超粗黑_GBK" panose="03000509000000000000" pitchFamily="65" charset="-122"/>
              </a:rPr>
              <a:t>当滑油压力低于红线极限值时，琥珀色</a:t>
            </a:r>
            <a:r>
              <a:rPr lang="en-US" altLang="zh-CN" dirty="0">
                <a:latin typeface="方正超粗黑_GBK" panose="03000509000000000000" pitchFamily="65" charset="-122"/>
                <a:ea typeface="方正超粗黑_GBK" panose="03000509000000000000" pitchFamily="65" charset="-122"/>
              </a:rPr>
              <a:t>LOW OIL PRESSURE </a:t>
            </a:r>
            <a:r>
              <a:rPr lang="zh-CN" altLang="en-US" dirty="0">
                <a:latin typeface="方正超粗黑_GBK" panose="03000509000000000000" pitchFamily="65" charset="-122"/>
                <a:ea typeface="方正超粗黑_GBK" panose="03000509000000000000" pitchFamily="65" charset="-122"/>
              </a:rPr>
              <a:t>信息闪烁</a:t>
            </a:r>
            <a:r>
              <a:rPr lang="en-US" altLang="zh-CN" dirty="0">
                <a:latin typeface="方正超粗黑_GBK" panose="03000509000000000000" pitchFamily="65" charset="-122"/>
                <a:ea typeface="方正超粗黑_GBK" panose="03000509000000000000" pitchFamily="65" charset="-122"/>
              </a:rPr>
              <a:t>10</a:t>
            </a:r>
            <a:r>
              <a:rPr lang="zh-CN" altLang="en-US" dirty="0">
                <a:latin typeface="方正超粗黑_GBK" panose="03000509000000000000" pitchFamily="65" charset="-122"/>
                <a:ea typeface="方正超粗黑_GBK" panose="03000509000000000000" pitchFamily="65" charset="-122"/>
              </a:rPr>
              <a:t>秒，然后持续显示。</a:t>
            </a:r>
            <a:r>
              <a:rPr lang="en-US" altLang="zh-CN" dirty="0">
                <a:latin typeface="方正超粗黑_GBK" panose="03000509000000000000" pitchFamily="65" charset="-122"/>
                <a:ea typeface="方正超粗黑_GBK" panose="03000509000000000000" pitchFamily="65" charset="-122"/>
              </a:rPr>
              <a:t>DEU </a:t>
            </a:r>
            <a:r>
              <a:rPr lang="zh-CN" altLang="en-US" dirty="0">
                <a:latin typeface="方正超粗黑_GBK" panose="03000509000000000000" pitchFamily="65" charset="-122"/>
                <a:ea typeface="方正超粗黑_GBK" panose="03000509000000000000" pitchFamily="65" charset="-122"/>
              </a:rPr>
              <a:t>抑制起飞和着陆时的闪烁模式</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a:latin typeface="方正超粗黑_GBK" panose="03000509000000000000" pitchFamily="65" charset="-122"/>
                <a:ea typeface="方正超粗黑_GBK" panose="03000509000000000000" pitchFamily="65" charset="-122"/>
              </a:rPr>
              <a:t>在发动机启动过程中，</a:t>
            </a:r>
            <a:r>
              <a:rPr lang="en-US" altLang="zh-CN" dirty="0">
                <a:latin typeface="方正超粗黑_GBK" panose="03000509000000000000" pitchFamily="65" charset="-122"/>
                <a:ea typeface="方正超粗黑_GBK" panose="03000509000000000000" pitchFamily="65" charset="-122"/>
              </a:rPr>
              <a:t>EEC</a:t>
            </a:r>
            <a:r>
              <a:rPr lang="zh-CN" altLang="en-US" dirty="0">
                <a:latin typeface="方正超粗黑_GBK" panose="03000509000000000000" pitchFamily="65" charset="-122"/>
                <a:ea typeface="方正超粗黑_GBK" panose="03000509000000000000" pitchFamily="65" charset="-122"/>
              </a:rPr>
              <a:t>防止指示器和指针变成琥珀色或者红色。</a:t>
            </a:r>
          </a:p>
        </p:txBody>
      </p:sp>
      <p:sp>
        <p:nvSpPr>
          <p:cNvPr id="12" name="文本框 11"/>
          <p:cNvSpPr txBox="1"/>
          <p:nvPr/>
        </p:nvSpPr>
        <p:spPr>
          <a:xfrm>
            <a:off x="5415181" y="5212252"/>
            <a:ext cx="1819875" cy="1200329"/>
          </a:xfrm>
          <a:prstGeom prst="rect">
            <a:avLst/>
          </a:prstGeom>
          <a:solidFill>
            <a:schemeClr val="bg2"/>
          </a:solidFill>
        </p:spPr>
        <p:txBody>
          <a:bodyPr wrap="square" rtlCol="0">
            <a:spAutoFit/>
          </a:bodyPr>
          <a:lstStyle/>
          <a:p>
            <a:r>
              <a:rPr lang="zh-CN" altLang="en-US" dirty="0">
                <a:solidFill>
                  <a:srgbClr val="FF0000"/>
                </a:solidFill>
                <a:latin typeface="方正超粗黑_GBK" panose="03000509000000000000" pitchFamily="65" charset="-122"/>
                <a:ea typeface="方正超粗黑_GBK" panose="03000509000000000000" pitchFamily="65" charset="-122"/>
              </a:rPr>
              <a:t>当振动水平超过振动高限时，发动机振动数字指示反白显示。</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flipH="1">
            <a:off x="4735904" y="5891842"/>
            <a:ext cx="679277" cy="19359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54493" y="3646552"/>
            <a:ext cx="1565681" cy="2031325"/>
          </a:xfrm>
          <a:prstGeom prst="rect">
            <a:avLst/>
          </a:prstGeom>
          <a:solidFill>
            <a:schemeClr val="bg2"/>
          </a:solidFill>
        </p:spPr>
        <p:txBody>
          <a:bodyPr wrap="square" rtlCol="0">
            <a:spAutoFit/>
          </a:bodyPr>
          <a:lstStyle/>
          <a:p>
            <a:r>
              <a:rPr lang="zh-CN" altLang="en-US" dirty="0">
                <a:solidFill>
                  <a:srgbClr val="FF0000"/>
                </a:solidFill>
                <a:latin typeface="方正超粗黑_GBK" panose="03000509000000000000" pitchFamily="65" charset="-122"/>
                <a:ea typeface="方正超粗黑_GBK" panose="03000509000000000000" pitchFamily="65" charset="-122"/>
              </a:rPr>
              <a:t>当滑油量低于</a:t>
            </a:r>
            <a:r>
              <a:rPr lang="en-US" altLang="zh-CN" dirty="0">
                <a:solidFill>
                  <a:srgbClr val="FF0000"/>
                </a:solidFill>
                <a:latin typeface="方正超粗黑_GBK" panose="03000509000000000000" pitchFamily="65" charset="-122"/>
                <a:ea typeface="方正超粗黑_GBK" panose="03000509000000000000" pitchFamily="65" charset="-122"/>
              </a:rPr>
              <a:t>4</a:t>
            </a:r>
            <a:r>
              <a:rPr lang="zh-CN" altLang="en-US" dirty="0">
                <a:solidFill>
                  <a:srgbClr val="FF0000"/>
                </a:solidFill>
                <a:latin typeface="方正超粗黑_GBK" panose="03000509000000000000" pitchFamily="65" charset="-122"/>
                <a:ea typeface="方正超粗黑_GBK" panose="03000509000000000000" pitchFamily="65" charset="-122"/>
              </a:rPr>
              <a:t>夸脱时，</a:t>
            </a:r>
            <a:r>
              <a:rPr lang="en-US" altLang="zh-CN" dirty="0">
                <a:solidFill>
                  <a:srgbClr val="FF0000"/>
                </a:solidFill>
                <a:latin typeface="方正超粗黑_GBK" panose="03000509000000000000" pitchFamily="65" charset="-122"/>
                <a:ea typeface="方正超粗黑_GBK" panose="03000509000000000000" pitchFamily="65" charset="-122"/>
              </a:rPr>
              <a:t>LO</a:t>
            </a:r>
            <a:r>
              <a:rPr lang="zh-CN" altLang="en-US" dirty="0">
                <a:solidFill>
                  <a:srgbClr val="FF0000"/>
                </a:solidFill>
                <a:latin typeface="方正超粗黑_GBK" panose="03000509000000000000" pitchFamily="65" charset="-122"/>
                <a:ea typeface="方正超粗黑_GBK" panose="03000509000000000000" pitchFamily="65" charset="-122"/>
              </a:rPr>
              <a:t>信息显示</a:t>
            </a:r>
            <a:r>
              <a:rPr lang="en-US" altLang="zh-CN" dirty="0">
                <a:solidFill>
                  <a:srgbClr val="FF0000"/>
                </a:solidFill>
                <a:latin typeface="方正超粗黑_GBK" panose="03000509000000000000" pitchFamily="65" charset="-122"/>
                <a:ea typeface="方正超粗黑_GBK" panose="03000509000000000000" pitchFamily="65" charset="-122"/>
              </a:rPr>
              <a:t>35</a:t>
            </a:r>
            <a:r>
              <a:rPr lang="zh-CN" altLang="en-US" dirty="0">
                <a:solidFill>
                  <a:srgbClr val="FF0000"/>
                </a:solidFill>
                <a:latin typeface="方正超粗黑_GBK" panose="03000509000000000000" pitchFamily="65" charset="-122"/>
                <a:ea typeface="方正超粗黑_GBK" panose="03000509000000000000" pitchFamily="65" charset="-122"/>
              </a:rPr>
              <a:t>秒。低滑油量超限发生时，滑油量反白显示</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6" name="直接箭头连接符 15"/>
          <p:cNvCxnSpPr/>
          <p:nvPr/>
        </p:nvCxnSpPr>
        <p:spPr>
          <a:xfrm flipH="1">
            <a:off x="4735905" y="3138378"/>
            <a:ext cx="679276"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4747939" y="2231326"/>
            <a:ext cx="755714" cy="1154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253317" y="2089456"/>
            <a:ext cx="118198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燃油流量</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0" name="直接箭头连接符 19"/>
          <p:cNvCxnSpPr/>
          <p:nvPr/>
        </p:nvCxnSpPr>
        <p:spPr>
          <a:xfrm>
            <a:off x="1820174" y="4662214"/>
            <a:ext cx="414071" cy="38805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4786158" y="4268438"/>
            <a:ext cx="679276"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415181" y="2969441"/>
            <a:ext cx="118198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滑油压力</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4" name="文本框 23"/>
          <p:cNvSpPr txBox="1"/>
          <p:nvPr/>
        </p:nvSpPr>
        <p:spPr>
          <a:xfrm>
            <a:off x="5415181" y="4075519"/>
            <a:ext cx="118198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滑油温度</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6937" y="3166738"/>
            <a:ext cx="4251878" cy="1944048"/>
          </a:xfrm>
          <a:prstGeom prst="rect">
            <a:avLst/>
          </a:prstGeom>
        </p:spPr>
      </p:pic>
      <p:cxnSp>
        <p:nvCxnSpPr>
          <p:cNvPr id="26" name="直接箭头连接符 25"/>
          <p:cNvCxnSpPr/>
          <p:nvPr/>
        </p:nvCxnSpPr>
        <p:spPr>
          <a:xfrm flipH="1" flipV="1">
            <a:off x="8616286" y="4840207"/>
            <a:ext cx="1036672" cy="53690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9652958" y="4842332"/>
            <a:ext cx="830548" cy="51560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010207" y="5385392"/>
            <a:ext cx="1330958"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低滑油压力</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740330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25" y="74656"/>
            <a:ext cx="6708689" cy="6708689"/>
          </a:xfrm>
          <a:prstGeom prst="rect">
            <a:avLst/>
          </a:prstGeom>
        </p:spPr>
      </p:pic>
      <p:sp>
        <p:nvSpPr>
          <p:cNvPr id="8" name="文本框 7"/>
          <p:cNvSpPr txBox="1"/>
          <p:nvPr/>
        </p:nvSpPr>
        <p:spPr>
          <a:xfrm>
            <a:off x="8180646" y="5812417"/>
            <a:ext cx="3870529"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中央</a:t>
            </a:r>
            <a:r>
              <a:rPr lang="zh-CN" altLang="en-US" sz="5400" dirty="0" smtClean="0">
                <a:solidFill>
                  <a:srgbClr val="FF0000"/>
                </a:solidFill>
                <a:latin typeface="方正超粗黑_GBK" panose="03000509000000000000" pitchFamily="65" charset="-122"/>
                <a:ea typeface="方正超粗黑_GBK" panose="03000509000000000000" pitchFamily="65" charset="-122"/>
              </a:rPr>
              <a:t>下</a:t>
            </a:r>
            <a:r>
              <a:rPr lang="en-US" altLang="zh-CN" sz="5400" dirty="0" smtClean="0">
                <a:solidFill>
                  <a:srgbClr val="FF0000"/>
                </a:solidFill>
                <a:latin typeface="方正超粗黑_GBK" panose="03000509000000000000" pitchFamily="65" charset="-122"/>
                <a:ea typeface="方正超粗黑_GBK" panose="03000509000000000000" pitchFamily="65" charset="-122"/>
              </a:rPr>
              <a:t>D</a:t>
            </a:r>
            <a:r>
              <a:rPr lang="en-US" altLang="zh-CN" sz="5400" dirty="0" smtClean="0">
                <a:solidFill>
                  <a:srgbClr val="FF0000"/>
                </a:solidFill>
                <a:latin typeface="方正超粗黑_GBK" panose="03000509000000000000" pitchFamily="65" charset="-122"/>
                <a:ea typeface="方正超粗黑_GBK" panose="03000509000000000000" pitchFamily="65" charset="-122"/>
              </a:rPr>
              <a:t>U</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6947888" y="202135"/>
            <a:ext cx="5042829" cy="5355312"/>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琥珀色标线显示琥珀色滑油温度限制范围。红色标线显示最高滑油温度极限值。</a:t>
            </a:r>
          </a:p>
          <a:p>
            <a:pPr indent="180000"/>
            <a:r>
              <a:rPr lang="zh-CN" altLang="en-US" dirty="0">
                <a:latin typeface="方正超粗黑_GBK" panose="03000509000000000000" pitchFamily="65" charset="-122"/>
                <a:ea typeface="方正超粗黑_GBK" panose="03000509000000000000" pitchFamily="65" charset="-122"/>
              </a:rPr>
              <a:t>如滑油温度在琥珀色标线和红色标线之间，数字读数以及数字读数框显示琥珀色。这表示滑油温度处于警戒范围</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如</a:t>
            </a:r>
            <a:r>
              <a:rPr lang="zh-CN" altLang="en-US" dirty="0">
                <a:latin typeface="方正超粗黑_GBK" panose="03000509000000000000" pitchFamily="65" charset="-122"/>
                <a:ea typeface="方正超粗黑_GBK" panose="03000509000000000000" pitchFamily="65" charset="-122"/>
              </a:rPr>
              <a:t>滑油温度超过红线极限，数字读数以及数字读数框显示红色。这表明滑油温度超出限制范</a:t>
            </a:r>
            <a:r>
              <a:rPr lang="zh-CN" altLang="en-US" dirty="0" smtClean="0">
                <a:latin typeface="方正超粗黑_GBK" panose="03000509000000000000" pitchFamily="65" charset="-122"/>
                <a:ea typeface="方正超粗黑_GBK" panose="03000509000000000000" pitchFamily="65" charset="-122"/>
              </a:rPr>
              <a:t>围</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a:solidFill>
                  <a:srgbClr val="FF0000"/>
                </a:solidFill>
                <a:latin typeface="方正超粗黑_GBK" panose="03000509000000000000" pitchFamily="65" charset="-122"/>
                <a:ea typeface="方正超粗黑_GBK" panose="03000509000000000000" pitchFamily="65" charset="-122"/>
              </a:rPr>
              <a:t>滑油量</a:t>
            </a:r>
            <a:r>
              <a:rPr lang="zh-CN" altLang="en-US" dirty="0">
                <a:latin typeface="方正超粗黑_GBK" panose="03000509000000000000" pitchFamily="65" charset="-122"/>
                <a:ea typeface="方正超粗黑_GBK" panose="03000509000000000000" pitchFamily="65" charset="-122"/>
              </a:rPr>
              <a:t>仅采用数字读数指示滑油量，数字读数周围带有读数框，都显示白色</a:t>
            </a:r>
            <a:r>
              <a:rPr lang="zh-CN" altLang="en-US" dirty="0" smtClean="0">
                <a:latin typeface="方正超粗黑_GBK" panose="03000509000000000000" pitchFamily="65" charset="-122"/>
                <a:ea typeface="方正超粗黑_GBK" panose="03000509000000000000" pitchFamily="65" charset="-122"/>
              </a:rPr>
              <a:t>。所</a:t>
            </a:r>
            <a:r>
              <a:rPr lang="zh-CN" altLang="en-US" dirty="0">
                <a:latin typeface="方正超粗黑_GBK" panose="03000509000000000000" pitchFamily="65" charset="-122"/>
                <a:ea typeface="方正超粗黑_GBK" panose="03000509000000000000" pitchFamily="65" charset="-122"/>
              </a:rPr>
              <a:t>示，滑油量指示没有模拟指示器。</a:t>
            </a:r>
          </a:p>
          <a:p>
            <a:pPr indent="180000"/>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号发动机显示器显示可用滑油量</a:t>
            </a:r>
            <a:r>
              <a:rPr lang="zh-CN" altLang="en-US" dirty="0">
                <a:solidFill>
                  <a:srgbClr val="FF0000"/>
                </a:solidFill>
                <a:latin typeface="方正超粗黑_GBK" panose="03000509000000000000" pitchFamily="65" charset="-122"/>
                <a:ea typeface="方正超粗黑_GBK" panose="03000509000000000000" pitchFamily="65" charset="-122"/>
              </a:rPr>
              <a:t>夸脱</a:t>
            </a:r>
            <a:r>
              <a:rPr lang="zh-CN" altLang="en-US" dirty="0">
                <a:latin typeface="方正超粗黑_GBK" panose="03000509000000000000" pitchFamily="65" charset="-122"/>
                <a:ea typeface="方正超粗黑_GBK" panose="03000509000000000000" pitchFamily="65" charset="-122"/>
              </a:rPr>
              <a:t>或者公升数。机翼上反角使</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号发动机滑油箱存储比</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号发动机更多的滑油。当滑油量低于</a:t>
            </a:r>
            <a:r>
              <a:rPr lang="en-US" altLang="zh-CN" dirty="0">
                <a:solidFill>
                  <a:srgbClr val="FF0000"/>
                </a:solidFill>
                <a:latin typeface="方正超粗黑_GBK" panose="03000509000000000000" pitchFamily="65" charset="-122"/>
                <a:ea typeface="方正超粗黑_GBK" panose="03000509000000000000" pitchFamily="65" charset="-122"/>
              </a:rPr>
              <a:t>4</a:t>
            </a:r>
            <a:r>
              <a:rPr lang="zh-CN" altLang="en-US" dirty="0">
                <a:solidFill>
                  <a:srgbClr val="FF0000"/>
                </a:solidFill>
                <a:latin typeface="方正超粗黑_GBK" panose="03000509000000000000" pitchFamily="65" charset="-122"/>
                <a:ea typeface="方正超粗黑_GBK" panose="03000509000000000000" pitchFamily="65" charset="-122"/>
              </a:rPr>
              <a:t>夸脱</a:t>
            </a:r>
            <a:r>
              <a:rPr lang="zh-CN" altLang="en-US" dirty="0">
                <a:latin typeface="方正超粗黑_GBK" panose="03000509000000000000" pitchFamily="65" charset="-122"/>
                <a:ea typeface="方正超粗黑_GBK" panose="03000509000000000000" pitchFamily="65" charset="-122"/>
              </a:rPr>
              <a:t>时，</a:t>
            </a:r>
            <a:r>
              <a:rPr lang="en-US" altLang="zh-CN" dirty="0">
                <a:latin typeface="方正超粗黑_GBK" panose="03000509000000000000" pitchFamily="65" charset="-122"/>
                <a:ea typeface="方正超粗黑_GBK" panose="03000509000000000000" pitchFamily="65" charset="-122"/>
              </a:rPr>
              <a:t>LO</a:t>
            </a:r>
            <a:r>
              <a:rPr lang="zh-CN" altLang="en-US" dirty="0">
                <a:latin typeface="方正超粗黑_GBK" panose="03000509000000000000" pitchFamily="65" charset="-122"/>
                <a:ea typeface="方正超粗黑_GBK" panose="03000509000000000000" pitchFamily="65" charset="-122"/>
              </a:rPr>
              <a:t>信息显示</a:t>
            </a:r>
            <a:r>
              <a:rPr lang="en-US" altLang="zh-CN" dirty="0">
                <a:latin typeface="方正超粗黑_GBK" panose="03000509000000000000" pitchFamily="65" charset="-122"/>
                <a:ea typeface="方正超粗黑_GBK" panose="03000509000000000000" pitchFamily="65" charset="-122"/>
              </a:rPr>
              <a:t>35</a:t>
            </a:r>
            <a:r>
              <a:rPr lang="zh-CN" altLang="en-US" dirty="0">
                <a:latin typeface="方正超粗黑_GBK" panose="03000509000000000000" pitchFamily="65" charset="-122"/>
                <a:ea typeface="方正超粗黑_GBK" panose="03000509000000000000" pitchFamily="65" charset="-122"/>
              </a:rPr>
              <a:t>秒。低滑油量超限发生时，滑油量反白显示</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en-US" altLang="zh-CN" dirty="0" smtClean="0">
                <a:latin typeface="方正超粗黑_GBK" panose="03000509000000000000" pitchFamily="65" charset="-122"/>
                <a:ea typeface="方正超粗黑_GBK" panose="03000509000000000000" pitchFamily="65" charset="-122"/>
              </a:rPr>
              <a:t>4</a:t>
            </a:r>
            <a:r>
              <a:rPr lang="en-US" altLang="zh-CN" dirty="0">
                <a:latin typeface="方正超粗黑_GBK" panose="03000509000000000000" pitchFamily="65" charset="-122"/>
                <a:ea typeface="方正超粗黑_GBK" panose="03000509000000000000" pitchFamily="65" charset="-122"/>
              </a:rPr>
              <a:t>. </a:t>
            </a:r>
            <a:r>
              <a:rPr lang="zh-CN" altLang="en-US" dirty="0">
                <a:latin typeface="方正超粗黑_GBK" panose="03000509000000000000" pitchFamily="65" charset="-122"/>
                <a:ea typeface="方正超粗黑_GBK" panose="03000509000000000000" pitchFamily="65" charset="-122"/>
              </a:rPr>
              <a:t>振动指示</a:t>
            </a:r>
          </a:p>
          <a:p>
            <a:pPr indent="180000"/>
            <a:r>
              <a:rPr lang="zh-CN" altLang="en-US" dirty="0">
                <a:latin typeface="方正超粗黑_GBK" panose="03000509000000000000" pitchFamily="65" charset="-122"/>
                <a:ea typeface="方正超粗黑_GBK" panose="03000509000000000000" pitchFamily="65" charset="-122"/>
              </a:rPr>
              <a:t>振动指示采用数字读数指示，数字读数包含在数字读数框内。当振动水平超过振动高限时，发动机振动数字指示</a:t>
            </a:r>
            <a:r>
              <a:rPr lang="zh-CN" altLang="en-US" dirty="0">
                <a:solidFill>
                  <a:srgbClr val="FF0000"/>
                </a:solidFill>
                <a:latin typeface="方正超粗黑_GBK" panose="03000509000000000000" pitchFamily="65" charset="-122"/>
                <a:ea typeface="方正超粗黑_GBK" panose="03000509000000000000" pitchFamily="65" charset="-122"/>
              </a:rPr>
              <a:t>反白显示</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4648682" y="5460336"/>
            <a:ext cx="1106389"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振</a:t>
            </a:r>
            <a:r>
              <a:rPr lang="zh-CN" altLang="en-US" dirty="0">
                <a:solidFill>
                  <a:srgbClr val="FF0000"/>
                </a:solidFill>
                <a:latin typeface="方正超粗黑_GBK" panose="03000509000000000000" pitchFamily="65" charset="-122"/>
                <a:ea typeface="方正超粗黑_GBK" panose="03000509000000000000" pitchFamily="65" charset="-122"/>
              </a:rPr>
              <a:t>动高</a:t>
            </a:r>
            <a:r>
              <a:rPr lang="zh-CN" altLang="en-US" dirty="0" smtClean="0">
                <a:solidFill>
                  <a:srgbClr val="FF0000"/>
                </a:solidFill>
                <a:latin typeface="方正超粗黑_GBK" panose="03000509000000000000" pitchFamily="65" charset="-122"/>
                <a:ea typeface="方正超粗黑_GBK" panose="03000509000000000000" pitchFamily="65" charset="-122"/>
              </a:rPr>
              <a:t>限</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flipH="1">
            <a:off x="3969405" y="5636075"/>
            <a:ext cx="679277" cy="19359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54493" y="3646552"/>
            <a:ext cx="1565681" cy="2031325"/>
          </a:xfrm>
          <a:prstGeom prst="rect">
            <a:avLst/>
          </a:prstGeom>
          <a:solidFill>
            <a:schemeClr val="bg2"/>
          </a:solidFill>
        </p:spPr>
        <p:txBody>
          <a:bodyPr wrap="square" rtlCol="0">
            <a:spAutoFit/>
          </a:bodyPr>
          <a:lstStyle/>
          <a:p>
            <a:r>
              <a:rPr lang="zh-CN" altLang="en-US" dirty="0">
                <a:solidFill>
                  <a:srgbClr val="FF0000"/>
                </a:solidFill>
                <a:latin typeface="方正超粗黑_GBK" panose="03000509000000000000" pitchFamily="65" charset="-122"/>
                <a:ea typeface="方正超粗黑_GBK" panose="03000509000000000000" pitchFamily="65" charset="-122"/>
              </a:rPr>
              <a:t>当滑油量低于</a:t>
            </a:r>
            <a:r>
              <a:rPr lang="en-US" altLang="zh-CN" dirty="0">
                <a:solidFill>
                  <a:srgbClr val="FF0000"/>
                </a:solidFill>
                <a:latin typeface="方正超粗黑_GBK" panose="03000509000000000000" pitchFamily="65" charset="-122"/>
                <a:ea typeface="方正超粗黑_GBK" panose="03000509000000000000" pitchFamily="65" charset="-122"/>
              </a:rPr>
              <a:t>4</a:t>
            </a:r>
            <a:r>
              <a:rPr lang="zh-CN" altLang="en-US" dirty="0">
                <a:solidFill>
                  <a:srgbClr val="FF0000"/>
                </a:solidFill>
                <a:latin typeface="方正超粗黑_GBK" panose="03000509000000000000" pitchFamily="65" charset="-122"/>
                <a:ea typeface="方正超粗黑_GBK" panose="03000509000000000000" pitchFamily="65" charset="-122"/>
              </a:rPr>
              <a:t>夸脱时，</a:t>
            </a:r>
            <a:r>
              <a:rPr lang="en-US" altLang="zh-CN" dirty="0">
                <a:solidFill>
                  <a:srgbClr val="FF0000"/>
                </a:solidFill>
                <a:latin typeface="方正超粗黑_GBK" panose="03000509000000000000" pitchFamily="65" charset="-122"/>
                <a:ea typeface="方正超粗黑_GBK" panose="03000509000000000000" pitchFamily="65" charset="-122"/>
              </a:rPr>
              <a:t>LO</a:t>
            </a:r>
            <a:r>
              <a:rPr lang="zh-CN" altLang="en-US" dirty="0">
                <a:solidFill>
                  <a:srgbClr val="FF0000"/>
                </a:solidFill>
                <a:latin typeface="方正超粗黑_GBK" panose="03000509000000000000" pitchFamily="65" charset="-122"/>
                <a:ea typeface="方正超粗黑_GBK" panose="03000509000000000000" pitchFamily="65" charset="-122"/>
              </a:rPr>
              <a:t>信息显示</a:t>
            </a:r>
            <a:r>
              <a:rPr lang="en-US" altLang="zh-CN" dirty="0">
                <a:solidFill>
                  <a:srgbClr val="FF0000"/>
                </a:solidFill>
                <a:latin typeface="方正超粗黑_GBK" panose="03000509000000000000" pitchFamily="65" charset="-122"/>
                <a:ea typeface="方正超粗黑_GBK" panose="03000509000000000000" pitchFamily="65" charset="-122"/>
              </a:rPr>
              <a:t>35</a:t>
            </a:r>
            <a:r>
              <a:rPr lang="zh-CN" altLang="en-US" dirty="0">
                <a:solidFill>
                  <a:srgbClr val="FF0000"/>
                </a:solidFill>
                <a:latin typeface="方正超粗黑_GBK" panose="03000509000000000000" pitchFamily="65" charset="-122"/>
                <a:ea typeface="方正超粗黑_GBK" panose="03000509000000000000" pitchFamily="65" charset="-122"/>
              </a:rPr>
              <a:t>秒。低滑油量超限发生时，滑油量反白显示</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6" name="直接箭头连接符 15"/>
          <p:cNvCxnSpPr/>
          <p:nvPr/>
        </p:nvCxnSpPr>
        <p:spPr>
          <a:xfrm flipH="1">
            <a:off x="4735905" y="3138378"/>
            <a:ext cx="679276"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4747939" y="2231326"/>
            <a:ext cx="755714" cy="1154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253317" y="2089456"/>
            <a:ext cx="118198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燃油流量</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0" name="直接箭头连接符 19"/>
          <p:cNvCxnSpPr/>
          <p:nvPr/>
        </p:nvCxnSpPr>
        <p:spPr>
          <a:xfrm>
            <a:off x="1820174" y="4662214"/>
            <a:ext cx="414071" cy="38805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4786158" y="4268438"/>
            <a:ext cx="679276"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415181" y="2969441"/>
            <a:ext cx="118198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滑油压力</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4" name="文本框 23"/>
          <p:cNvSpPr txBox="1"/>
          <p:nvPr/>
        </p:nvSpPr>
        <p:spPr>
          <a:xfrm>
            <a:off x="5415181" y="4075519"/>
            <a:ext cx="118198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滑油温度</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64909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842" y="45720"/>
            <a:ext cx="6774180" cy="6766560"/>
          </a:xfrm>
          <a:prstGeom prst="rect">
            <a:avLst/>
          </a:prstGeom>
        </p:spPr>
      </p:pic>
      <p:sp>
        <p:nvSpPr>
          <p:cNvPr id="5" name="圆角矩形 4"/>
          <p:cNvSpPr/>
          <p:nvPr/>
        </p:nvSpPr>
        <p:spPr>
          <a:xfrm>
            <a:off x="1835395" y="3234905"/>
            <a:ext cx="3064409" cy="131121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58791" y="1281613"/>
            <a:ext cx="1015663" cy="4294775"/>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紧凑格式显示</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8410783" y="45720"/>
            <a:ext cx="3692077" cy="5632311"/>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紧凑格式显示将发动机主要和辅助参数组合显示在相同的显示器</a:t>
            </a:r>
            <a:r>
              <a:rPr lang="zh-CN" altLang="en-US" dirty="0" smtClean="0">
                <a:latin typeface="方正超粗黑_GBK" panose="03000509000000000000" pitchFamily="65" charset="-122"/>
                <a:ea typeface="方正超粗黑_GBK" panose="03000509000000000000" pitchFamily="65" charset="-122"/>
              </a:rPr>
              <a:t>上。</a:t>
            </a:r>
            <a:endParaRPr lang="en-US" altLang="zh-CN" dirty="0" smtClean="0">
              <a:latin typeface="方正超粗黑_GBK" panose="03000509000000000000" pitchFamily="65" charset="-122"/>
              <a:ea typeface="方正超粗黑_GBK" panose="03000509000000000000" pitchFamily="65" charset="-122"/>
            </a:endParaRPr>
          </a:p>
          <a:p>
            <a:pPr indent="180000"/>
            <a:r>
              <a:rPr lang="en-US" altLang="zh-CN" dirty="0" smtClean="0">
                <a:solidFill>
                  <a:srgbClr val="FF0000"/>
                </a:solidFill>
                <a:latin typeface="方正超粗黑_GBK" panose="03000509000000000000" pitchFamily="65" charset="-122"/>
                <a:ea typeface="方正超粗黑_GBK" panose="03000509000000000000" pitchFamily="65" charset="-122"/>
              </a:rPr>
              <a:t>N1</a:t>
            </a:r>
            <a:r>
              <a:rPr lang="zh-CN" altLang="en-US" dirty="0">
                <a:solidFill>
                  <a:srgbClr val="FF0000"/>
                </a:solidFill>
                <a:latin typeface="方正超粗黑_GBK" panose="03000509000000000000" pitchFamily="65" charset="-122"/>
                <a:ea typeface="方正超粗黑_GBK" panose="03000509000000000000" pitchFamily="65" charset="-122"/>
              </a:rPr>
              <a:t>和</a:t>
            </a:r>
            <a:r>
              <a:rPr lang="en-US" altLang="zh-CN" dirty="0">
                <a:solidFill>
                  <a:srgbClr val="FF0000"/>
                </a:solidFill>
                <a:latin typeface="方正超粗黑_GBK" panose="03000509000000000000" pitchFamily="65" charset="-122"/>
                <a:ea typeface="方正超粗黑_GBK" panose="03000509000000000000" pitchFamily="65" charset="-122"/>
              </a:rPr>
              <a:t>EGT</a:t>
            </a:r>
            <a:r>
              <a:rPr lang="zh-CN" altLang="en-US" dirty="0">
                <a:solidFill>
                  <a:srgbClr val="FF0000"/>
                </a:solidFill>
                <a:latin typeface="方正超粗黑_GBK" panose="03000509000000000000" pitchFamily="65" charset="-122"/>
                <a:ea typeface="方正超粗黑_GBK" panose="03000509000000000000" pitchFamily="65" charset="-122"/>
              </a:rPr>
              <a:t>正常显示</a:t>
            </a:r>
            <a:r>
              <a:rPr lang="zh-CN" altLang="en-US" dirty="0">
                <a:latin typeface="方正超粗黑_GBK" panose="03000509000000000000" pitchFamily="65" charset="-122"/>
                <a:ea typeface="方正超粗黑_GBK" panose="03000509000000000000" pitchFamily="65" charset="-122"/>
              </a:rPr>
              <a:t>。所有其他发动机参数（</a:t>
            </a:r>
            <a:r>
              <a:rPr lang="en-US" altLang="zh-CN" dirty="0">
                <a:latin typeface="方正超粗黑_GBK" panose="03000509000000000000" pitchFamily="65" charset="-122"/>
                <a:ea typeface="方正超粗黑_GBK" panose="03000509000000000000" pitchFamily="65" charset="-122"/>
              </a:rPr>
              <a:t>N2</a:t>
            </a:r>
            <a:r>
              <a:rPr lang="zh-CN" altLang="en-US" dirty="0">
                <a:latin typeface="方正超粗黑_GBK" panose="03000509000000000000" pitchFamily="65" charset="-122"/>
                <a:ea typeface="方正超粗黑_GBK" panose="03000509000000000000" pitchFamily="65" charset="-122"/>
              </a:rPr>
              <a:t>，燃油流量，滑油压力，滑油温度，滑油量以及振动水平）都转换成数字显示，而且正常显示时数字读数周围</a:t>
            </a:r>
            <a:r>
              <a:rPr lang="zh-CN" altLang="en-US" dirty="0">
                <a:solidFill>
                  <a:srgbClr val="FF0000"/>
                </a:solidFill>
                <a:latin typeface="方正超粗黑_GBK" panose="03000509000000000000" pitchFamily="65" charset="-122"/>
                <a:ea typeface="方正超粗黑_GBK" panose="03000509000000000000" pitchFamily="65" charset="-122"/>
              </a:rPr>
              <a:t>没有方框</a:t>
            </a:r>
            <a:r>
              <a:rPr lang="zh-CN" altLang="en-US" dirty="0">
                <a:latin typeface="方正超粗黑_GBK" panose="03000509000000000000" pitchFamily="65" charset="-122"/>
                <a:ea typeface="方正超粗黑_GBK" panose="03000509000000000000" pitchFamily="65" charset="-122"/>
              </a:rPr>
              <a:t>。如果出现超限，</a:t>
            </a:r>
            <a:r>
              <a:rPr lang="en-US" altLang="zh-CN" dirty="0">
                <a:latin typeface="方正超粗黑_GBK" panose="03000509000000000000" pitchFamily="65" charset="-122"/>
                <a:ea typeface="方正超粗黑_GBK" panose="03000509000000000000" pitchFamily="65" charset="-122"/>
              </a:rPr>
              <a:t>N2</a:t>
            </a:r>
            <a:r>
              <a:rPr lang="zh-CN" altLang="en-US" dirty="0">
                <a:latin typeface="方正超粗黑_GBK" panose="03000509000000000000" pitchFamily="65" charset="-122"/>
                <a:ea typeface="方正超粗黑_GBK" panose="03000509000000000000" pitchFamily="65" charset="-122"/>
              </a:rPr>
              <a:t>，滑油温度和滑油压力的数字读数会变为</a:t>
            </a:r>
            <a:r>
              <a:rPr lang="zh-CN" altLang="en-US" dirty="0">
                <a:solidFill>
                  <a:srgbClr val="FF0000"/>
                </a:solidFill>
                <a:latin typeface="方正超粗黑_GBK" panose="03000509000000000000" pitchFamily="65" charset="-122"/>
                <a:ea typeface="方正超粗黑_GBK" panose="03000509000000000000" pitchFamily="65" charset="-122"/>
              </a:rPr>
              <a:t>红色或琥珀色</a:t>
            </a:r>
            <a:r>
              <a:rPr lang="zh-CN" altLang="en-US" dirty="0">
                <a:latin typeface="方正超粗黑_GBK" panose="03000509000000000000" pitchFamily="65" charset="-122"/>
                <a:ea typeface="方正超粗黑_GBK" panose="03000509000000000000" pitchFamily="65" charset="-122"/>
              </a:rPr>
              <a:t>。如果在空中曾经出现过</a:t>
            </a:r>
            <a:r>
              <a:rPr lang="en-US" altLang="zh-CN" dirty="0">
                <a:latin typeface="方正超粗黑_GBK" panose="03000509000000000000" pitchFamily="65" charset="-122"/>
                <a:ea typeface="方正超粗黑_GBK" panose="03000509000000000000" pitchFamily="65" charset="-122"/>
              </a:rPr>
              <a:t>N2</a:t>
            </a:r>
            <a:r>
              <a:rPr lang="zh-CN" altLang="en-US" dirty="0">
                <a:latin typeface="方正超粗黑_GBK" panose="03000509000000000000" pitchFamily="65" charset="-122"/>
                <a:ea typeface="方正超粗黑_GBK" panose="03000509000000000000" pitchFamily="65" charset="-122"/>
              </a:rPr>
              <a:t>超限，飞机落地发动机停车后，</a:t>
            </a:r>
            <a:r>
              <a:rPr lang="en-US" altLang="zh-CN" dirty="0">
                <a:latin typeface="方正超粗黑_GBK" panose="03000509000000000000" pitchFamily="65" charset="-122"/>
                <a:ea typeface="方正超粗黑_GBK" panose="03000509000000000000" pitchFamily="65" charset="-122"/>
              </a:rPr>
              <a:t>N2</a:t>
            </a:r>
            <a:r>
              <a:rPr lang="zh-CN" altLang="en-US" dirty="0">
                <a:latin typeface="方正超粗黑_GBK" panose="03000509000000000000" pitchFamily="65" charset="-122"/>
                <a:ea typeface="方正超粗黑_GBK" panose="03000509000000000000" pitchFamily="65" charset="-122"/>
              </a:rPr>
              <a:t>数字读数周围会出现一个</a:t>
            </a:r>
            <a:r>
              <a:rPr lang="zh-CN" altLang="en-US" dirty="0">
                <a:solidFill>
                  <a:srgbClr val="FF0000"/>
                </a:solidFill>
                <a:latin typeface="方正超粗黑_GBK" panose="03000509000000000000" pitchFamily="65" charset="-122"/>
                <a:ea typeface="方正超粗黑_GBK" panose="03000509000000000000" pitchFamily="65" charset="-122"/>
              </a:rPr>
              <a:t>红色方框</a:t>
            </a:r>
            <a:r>
              <a:rPr lang="zh-CN" altLang="en-US" dirty="0">
                <a:latin typeface="方正超粗黑_GBK" panose="03000509000000000000" pitchFamily="65" charset="-122"/>
                <a:ea typeface="方正超粗黑_GBK" panose="03000509000000000000" pitchFamily="65" charset="-122"/>
              </a:rPr>
              <a:t>。</a:t>
            </a:r>
          </a:p>
          <a:p>
            <a:pPr indent="180000"/>
            <a:r>
              <a:rPr lang="zh-CN" altLang="en-US" dirty="0">
                <a:latin typeface="方正超粗黑_GBK" panose="03000509000000000000" pitchFamily="65" charset="-122"/>
                <a:ea typeface="方正超粗黑_GBK" panose="03000509000000000000" pitchFamily="65" charset="-122"/>
              </a:rPr>
              <a:t>当手动或自动选择辅助发动机指示而且下显示器不可用时，发动机主要和辅助参数指示以紧凑格式显示在上显示器</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如</a:t>
            </a:r>
            <a:r>
              <a:rPr lang="zh-CN" altLang="en-US" dirty="0">
                <a:latin typeface="方正超粗黑_GBK" panose="03000509000000000000" pitchFamily="65" charset="-122"/>
                <a:ea typeface="方正超粗黑_GBK" panose="03000509000000000000" pitchFamily="65" charset="-122"/>
              </a:rPr>
              <a:t>果上显示器不可用，发动机主要和辅助参数指示以紧凑格式显示在下显示器</a:t>
            </a:r>
          </a:p>
        </p:txBody>
      </p:sp>
    </p:spTree>
    <p:extLst>
      <p:ext uri="{BB962C8B-B14F-4D97-AF65-F5344CB8AC3E}">
        <p14:creationId xmlns:p14="http://schemas.microsoft.com/office/powerpoint/2010/main" val="2244460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17186"/>
            <a:ext cx="12192000" cy="1173655"/>
          </a:xfrm>
          <a:prstGeom prst="rect">
            <a:avLst/>
          </a:prstGeom>
        </p:spPr>
      </p:pic>
      <p:pic>
        <p:nvPicPr>
          <p:cNvPr id="4" name="图片 3"/>
          <p:cNvPicPr>
            <a:picLocks noChangeAspect="1"/>
          </p:cNvPicPr>
          <p:nvPr/>
        </p:nvPicPr>
        <p:blipFill>
          <a:blip r:embed="rId3"/>
          <a:stretch>
            <a:fillRect/>
          </a:stretch>
        </p:blipFill>
        <p:spPr>
          <a:xfrm>
            <a:off x="1865507" y="2413496"/>
            <a:ext cx="4718873" cy="3210927"/>
          </a:xfrm>
          <a:prstGeom prst="rect">
            <a:avLst/>
          </a:prstGeom>
        </p:spPr>
      </p:pic>
      <p:pic>
        <p:nvPicPr>
          <p:cNvPr id="6" name="图片 5"/>
          <p:cNvPicPr>
            <a:picLocks noChangeAspect="1"/>
          </p:cNvPicPr>
          <p:nvPr/>
        </p:nvPicPr>
        <p:blipFill>
          <a:blip r:embed="rId4"/>
          <a:stretch>
            <a:fillRect/>
          </a:stretch>
        </p:blipFill>
        <p:spPr>
          <a:xfrm>
            <a:off x="7115265" y="2402457"/>
            <a:ext cx="4689259" cy="3226279"/>
          </a:xfrm>
          <a:prstGeom prst="rect">
            <a:avLst/>
          </a:prstGeom>
        </p:spPr>
      </p:pic>
      <p:sp>
        <p:nvSpPr>
          <p:cNvPr id="8" name="文本框 7"/>
          <p:cNvSpPr txBox="1"/>
          <p:nvPr/>
        </p:nvSpPr>
        <p:spPr>
          <a:xfrm>
            <a:off x="147785" y="1626080"/>
            <a:ext cx="1015663" cy="3605841"/>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发动机指示</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6490693" y="1869653"/>
            <a:ext cx="749072"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P7</a:t>
            </a:r>
            <a:r>
              <a:rPr lang="zh-CN" altLang="en-US" dirty="0" smtClean="0">
                <a:solidFill>
                  <a:srgbClr val="FF0000"/>
                </a:solidFill>
                <a:latin typeface="方正超粗黑_GBK" panose="03000509000000000000" pitchFamily="65" charset="-122"/>
                <a:ea typeface="方正超粗黑_GBK" panose="03000509000000000000" pitchFamily="65" charset="-122"/>
              </a:rPr>
              <a:t>板</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87" y="621101"/>
            <a:ext cx="1503189" cy="56071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0688811" y="595222"/>
            <a:ext cx="1503189" cy="56071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77298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038" y="-8051"/>
            <a:ext cx="6766560" cy="6736080"/>
          </a:xfrm>
          <a:prstGeom prst="rect">
            <a:avLst/>
          </a:prstGeom>
        </p:spPr>
      </p:pic>
      <p:sp>
        <p:nvSpPr>
          <p:cNvPr id="5" name="圆角矩形 4"/>
          <p:cNvSpPr/>
          <p:nvPr/>
        </p:nvSpPr>
        <p:spPr>
          <a:xfrm>
            <a:off x="1921153" y="4459857"/>
            <a:ext cx="3591126" cy="72978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388323" y="26455"/>
            <a:ext cx="3662779" cy="3970318"/>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如果是紧凑格式显示，随后的发动机辅助参数超限会导致围绕数字读数出现一个方框</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最</a:t>
            </a:r>
            <a:r>
              <a:rPr lang="zh-CN" altLang="en-US" dirty="0">
                <a:latin typeface="方正超粗黑_GBK" panose="03000509000000000000" pitchFamily="65" charset="-122"/>
                <a:ea typeface="方正超粗黑_GBK" panose="03000509000000000000" pitchFamily="65" charset="-122"/>
              </a:rPr>
              <a:t>初</a:t>
            </a:r>
            <a:r>
              <a:rPr lang="en-US" altLang="zh-CN" dirty="0">
                <a:latin typeface="方正超粗黑_GBK" panose="03000509000000000000" pitchFamily="65" charset="-122"/>
                <a:ea typeface="方正超粗黑_GBK" panose="03000509000000000000" pitchFamily="65" charset="-122"/>
              </a:rPr>
              <a:t>10</a:t>
            </a:r>
            <a:r>
              <a:rPr lang="zh-CN" altLang="en-US" dirty="0">
                <a:latin typeface="方正超粗黑_GBK" panose="03000509000000000000" pitchFamily="65" charset="-122"/>
                <a:ea typeface="方正超粗黑_GBK" panose="03000509000000000000" pitchFamily="65" charset="-122"/>
              </a:rPr>
              <a:t>秒钟内，方框的轮廓线较粗，而且方框闪动</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en-US" altLang="zh-CN" dirty="0" smtClean="0">
                <a:latin typeface="方正超粗黑_GBK" panose="03000509000000000000" pitchFamily="65" charset="-122"/>
                <a:ea typeface="方正超粗黑_GBK" panose="03000509000000000000" pitchFamily="65" charset="-122"/>
              </a:rPr>
              <a:t>10</a:t>
            </a:r>
            <a:r>
              <a:rPr lang="zh-CN" altLang="en-US" dirty="0">
                <a:latin typeface="方正超粗黑_GBK" panose="03000509000000000000" pitchFamily="65" charset="-122"/>
                <a:ea typeface="方正超粗黑_GBK" panose="03000509000000000000" pitchFamily="65" charset="-122"/>
              </a:rPr>
              <a:t>秒钟后，方框变成细线，而且停止闪动</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方</a:t>
            </a:r>
            <a:r>
              <a:rPr lang="zh-CN" altLang="en-US" dirty="0">
                <a:latin typeface="方正超粗黑_GBK" panose="03000509000000000000" pitchFamily="65" charset="-122"/>
                <a:ea typeface="方正超粗黑_GBK" panose="03000509000000000000" pitchFamily="65" charset="-122"/>
              </a:rPr>
              <a:t>框的颜色将与超限数值匹配：琥珀色超限方框变成琥珀色，红色超限则方框变成红色，白色方框采用反白显示实现超限指示</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一</a:t>
            </a:r>
            <a:r>
              <a:rPr lang="zh-CN" altLang="en-US" dirty="0">
                <a:latin typeface="方正超粗黑_GBK" panose="03000509000000000000" pitchFamily="65" charset="-122"/>
                <a:ea typeface="方正超粗黑_GBK" panose="03000509000000000000" pitchFamily="65" charset="-122"/>
              </a:rPr>
              <a:t>旦所有超限解除，方框线将消失。如何发生多个超限，方框的颜色与最差状况的超限相匹配</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258791" y="1281613"/>
            <a:ext cx="1015663" cy="4294775"/>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紧凑格式显示</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2700097" y="5589504"/>
            <a:ext cx="1112780"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反白显示</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2" name="直接箭头连接符 11"/>
          <p:cNvCxnSpPr/>
          <p:nvPr/>
        </p:nvCxnSpPr>
        <p:spPr>
          <a:xfrm flipV="1">
            <a:off x="3288962" y="4951562"/>
            <a:ext cx="1041498" cy="62482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8530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57558" y="437629"/>
            <a:ext cx="1015663" cy="5982743"/>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发动机转速计系统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pic>
        <p:nvPicPr>
          <p:cNvPr id="2" name="图片 1"/>
          <p:cNvPicPr>
            <a:picLocks noChangeAspect="1"/>
          </p:cNvPicPr>
          <p:nvPr/>
        </p:nvPicPr>
        <p:blipFill>
          <a:blip r:embed="rId2"/>
          <a:stretch>
            <a:fillRect/>
          </a:stretch>
        </p:blipFill>
        <p:spPr>
          <a:xfrm>
            <a:off x="2812211" y="267636"/>
            <a:ext cx="8225829" cy="5593886"/>
          </a:xfrm>
          <a:prstGeom prst="rect">
            <a:avLst/>
          </a:prstGeom>
        </p:spPr>
      </p:pic>
      <p:sp>
        <p:nvSpPr>
          <p:cNvPr id="5" name="圆角矩形 4"/>
          <p:cNvSpPr/>
          <p:nvPr/>
        </p:nvSpPr>
        <p:spPr>
          <a:xfrm>
            <a:off x="3062377" y="1682150"/>
            <a:ext cx="1017917" cy="30192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123981" y="6045112"/>
            <a:ext cx="9558069" cy="64633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发动机转速计系统将发动机低压转子</a:t>
            </a:r>
            <a:r>
              <a:rPr lang="en-US" altLang="zh-CN" dirty="0">
                <a:latin typeface="方正超粗黑_GBK" panose="03000509000000000000" pitchFamily="65" charset="-122"/>
                <a:ea typeface="方正超粗黑_GBK" panose="03000509000000000000" pitchFamily="65" charset="-122"/>
              </a:rPr>
              <a:t>(N1)</a:t>
            </a:r>
            <a:r>
              <a:rPr lang="zh-CN" altLang="en-US" dirty="0">
                <a:latin typeface="方正超粗黑_GBK" panose="03000509000000000000" pitchFamily="65" charset="-122"/>
                <a:ea typeface="方正超粗黑_GBK" panose="03000509000000000000" pitchFamily="65" charset="-122"/>
              </a:rPr>
              <a:t>和发动机高压转子</a:t>
            </a:r>
            <a:r>
              <a:rPr lang="en-US" altLang="zh-CN" dirty="0">
                <a:latin typeface="方正超粗黑_GBK" panose="03000509000000000000" pitchFamily="65" charset="-122"/>
                <a:ea typeface="方正超粗黑_GBK" panose="03000509000000000000" pitchFamily="65" charset="-122"/>
              </a:rPr>
              <a:t>(N2)</a:t>
            </a:r>
            <a:r>
              <a:rPr lang="zh-CN" altLang="en-US" dirty="0">
                <a:latin typeface="方正超粗黑_GBK" panose="03000509000000000000" pitchFamily="65" charset="-122"/>
                <a:ea typeface="方正超粗黑_GBK" panose="03000509000000000000" pitchFamily="65" charset="-122"/>
              </a:rPr>
              <a:t>转速信号提供</a:t>
            </a:r>
            <a:r>
              <a:rPr lang="zh-CN" altLang="en-US" dirty="0" smtClean="0">
                <a:latin typeface="方正超粗黑_GBK" panose="03000509000000000000" pitchFamily="65" charset="-122"/>
                <a:ea typeface="方正超粗黑_GBK" panose="03000509000000000000" pitchFamily="65" charset="-122"/>
              </a:rPr>
              <a:t>给：（</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）电子发动机控制</a:t>
            </a:r>
            <a:r>
              <a:rPr lang="en-US" altLang="zh-CN" dirty="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EEC)</a:t>
            </a:r>
            <a:r>
              <a:rPr lang="zh-CN" altLang="en-US" dirty="0" smtClean="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）显示电子组件</a:t>
            </a:r>
            <a:r>
              <a:rPr lang="en-US" altLang="zh-CN" dirty="0">
                <a:latin typeface="方正超粗黑_GBK" panose="03000509000000000000" pitchFamily="65" charset="-122"/>
                <a:ea typeface="方正超粗黑_GBK" panose="03000509000000000000" pitchFamily="65" charset="-122"/>
              </a:rPr>
              <a:t>(DEU</a:t>
            </a:r>
            <a:r>
              <a:rPr lang="en-US" altLang="zh-CN" dirty="0" smtClean="0">
                <a:latin typeface="方正超粗黑_GBK" panose="03000509000000000000" pitchFamily="65" charset="-122"/>
                <a:ea typeface="方正超粗黑_GBK" panose="03000509000000000000" pitchFamily="65" charset="-122"/>
              </a:rPr>
              <a:t>)</a:t>
            </a:r>
            <a:r>
              <a:rPr lang="zh-CN" altLang="en-US" dirty="0" smtClean="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）发动机机载振动监控</a:t>
            </a:r>
            <a:r>
              <a:rPr lang="en-US" altLang="zh-CN" dirty="0">
                <a:latin typeface="方正超粗黑_GBK" panose="03000509000000000000" pitchFamily="65" charset="-122"/>
                <a:ea typeface="方正超粗黑_GBK" panose="03000509000000000000" pitchFamily="65" charset="-122"/>
              </a:rPr>
              <a:t>(AVM)</a:t>
            </a:r>
            <a:r>
              <a:rPr lang="zh-CN" altLang="en-US" dirty="0">
                <a:latin typeface="方正超粗黑_GBK" panose="03000509000000000000" pitchFamily="65" charset="-122"/>
                <a:ea typeface="方正超粗黑_GBK" panose="03000509000000000000" pitchFamily="65" charset="-122"/>
              </a:rPr>
              <a:t>信号调节器。</a:t>
            </a:r>
          </a:p>
        </p:txBody>
      </p:sp>
      <p:cxnSp>
        <p:nvCxnSpPr>
          <p:cNvPr id="13" name="直接箭头连接符 12"/>
          <p:cNvCxnSpPr/>
          <p:nvPr/>
        </p:nvCxnSpPr>
        <p:spPr>
          <a:xfrm>
            <a:off x="1423387" y="2653213"/>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3062377" y="3273723"/>
            <a:ext cx="1017917" cy="24585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3122762" y="4278702"/>
            <a:ext cx="1285336" cy="125945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6676845" y="2613804"/>
            <a:ext cx="603849" cy="75049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6676845" y="4580626"/>
            <a:ext cx="603849" cy="76775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9092242" y="370937"/>
            <a:ext cx="1526875" cy="161313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51367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转速计系统</a:t>
            </a:r>
            <a:endParaRPr lang="zh-CN" altLang="en-US" dirty="0"/>
          </a:p>
        </p:txBody>
      </p:sp>
      <p:sp>
        <p:nvSpPr>
          <p:cNvPr id="3" name="内容占位符 2"/>
          <p:cNvSpPr>
            <a:spLocks noGrp="1"/>
          </p:cNvSpPr>
          <p:nvPr>
            <p:ph idx="1"/>
          </p:nvPr>
        </p:nvSpPr>
        <p:spPr/>
        <p:txBody>
          <a:bodyPr/>
          <a:lstStyle/>
          <a:p>
            <a:r>
              <a:rPr lang="en-US" altLang="zh-CN" dirty="0"/>
              <a:t>EEC</a:t>
            </a:r>
            <a:r>
              <a:rPr lang="zh-CN" altLang="en-US" dirty="0"/>
              <a:t>接收来自</a:t>
            </a:r>
            <a:r>
              <a:rPr lang="en-US" altLang="zh-CN" dirty="0"/>
              <a:t>N1</a:t>
            </a:r>
            <a:r>
              <a:rPr lang="zh-CN" altLang="en-US" dirty="0"/>
              <a:t>、</a:t>
            </a:r>
            <a:r>
              <a:rPr lang="en-US" altLang="zh-CN" dirty="0"/>
              <a:t>N2</a:t>
            </a:r>
            <a:r>
              <a:rPr lang="zh-CN" altLang="en-US" dirty="0"/>
              <a:t>转速传感器的二个模拟信号，</a:t>
            </a:r>
            <a:r>
              <a:rPr lang="en-US" altLang="zh-CN" dirty="0"/>
              <a:t>EEC </a:t>
            </a:r>
            <a:r>
              <a:rPr lang="zh-CN" altLang="en-US" dirty="0"/>
              <a:t>将这些模拟信号改变为数字信号。</a:t>
            </a:r>
          </a:p>
          <a:p>
            <a:r>
              <a:rPr lang="en-US" altLang="zh-CN" dirty="0"/>
              <a:t>EEC </a:t>
            </a:r>
            <a:r>
              <a:rPr lang="zh-CN" altLang="en-US" dirty="0"/>
              <a:t>使用这二个信号用于通道</a:t>
            </a:r>
            <a:r>
              <a:rPr lang="en-US" altLang="zh-CN" dirty="0"/>
              <a:t>A</a:t>
            </a:r>
            <a:r>
              <a:rPr lang="zh-CN" altLang="en-US" dirty="0"/>
              <a:t>和通道</a:t>
            </a:r>
            <a:r>
              <a:rPr lang="en-US" altLang="zh-CN" dirty="0"/>
              <a:t>B</a:t>
            </a:r>
            <a:r>
              <a:rPr lang="zh-CN" altLang="en-US" dirty="0"/>
              <a:t>的工作。每个通道将数据发送到</a:t>
            </a:r>
            <a:r>
              <a:rPr lang="en-US" altLang="zh-CN" dirty="0"/>
              <a:t>ARINC429</a:t>
            </a:r>
            <a:r>
              <a:rPr lang="zh-CN" altLang="en-US" dirty="0"/>
              <a:t>数据总线上的各</a:t>
            </a:r>
            <a:r>
              <a:rPr lang="en-US" altLang="zh-CN" dirty="0"/>
              <a:t>DEU</a:t>
            </a:r>
            <a:r>
              <a:rPr lang="zh-CN" altLang="en-US" dirty="0"/>
              <a:t>。</a:t>
            </a:r>
          </a:p>
          <a:p>
            <a:r>
              <a:rPr lang="zh-CN" altLang="en-US" dirty="0"/>
              <a:t>通常</a:t>
            </a:r>
            <a:r>
              <a:rPr lang="en-US" altLang="zh-CN" dirty="0"/>
              <a:t>,DEU</a:t>
            </a:r>
            <a:r>
              <a:rPr lang="zh-CN" altLang="en-US" dirty="0"/>
              <a:t>使用</a:t>
            </a:r>
            <a:r>
              <a:rPr lang="en-US" altLang="zh-CN" dirty="0"/>
              <a:t>EEC</a:t>
            </a:r>
            <a:r>
              <a:rPr lang="zh-CN" altLang="en-US" dirty="0"/>
              <a:t>的输入将</a:t>
            </a:r>
            <a:r>
              <a:rPr lang="en-US" altLang="zh-CN" dirty="0"/>
              <a:t>N1</a:t>
            </a:r>
            <a:r>
              <a:rPr lang="zh-CN" altLang="en-US" dirty="0"/>
              <a:t>和</a:t>
            </a:r>
            <a:r>
              <a:rPr lang="en-US" altLang="zh-CN" dirty="0"/>
              <a:t>N2</a:t>
            </a:r>
            <a:r>
              <a:rPr lang="zh-CN" altLang="en-US" dirty="0"/>
              <a:t>显示在公共显示系统</a:t>
            </a:r>
            <a:r>
              <a:rPr lang="en-US" altLang="zh-CN" dirty="0"/>
              <a:t>(CDS)</a:t>
            </a:r>
            <a:r>
              <a:rPr lang="zh-CN" altLang="en-US" dirty="0"/>
              <a:t>上。</a:t>
            </a:r>
            <a:r>
              <a:rPr lang="en-US" altLang="zh-CN" dirty="0"/>
              <a:t>DEU</a:t>
            </a:r>
            <a:r>
              <a:rPr lang="zh-CN" altLang="en-US" dirty="0"/>
              <a:t>也会直接转速传感器的输入以显示</a:t>
            </a:r>
            <a:r>
              <a:rPr lang="en-US" altLang="zh-CN" dirty="0"/>
              <a:t>N1</a:t>
            </a:r>
            <a:r>
              <a:rPr lang="zh-CN" altLang="en-US" dirty="0"/>
              <a:t>和</a:t>
            </a:r>
            <a:r>
              <a:rPr lang="en-US" altLang="zh-CN" dirty="0"/>
              <a:t>N2.</a:t>
            </a:r>
          </a:p>
          <a:p>
            <a:r>
              <a:rPr lang="en-US" altLang="zh-CN" dirty="0"/>
              <a:t>AVM</a:t>
            </a:r>
            <a:r>
              <a:rPr lang="zh-CN" altLang="en-US" dirty="0"/>
              <a:t>信号处理器从转速传感器接收模拟输入以计算振动等级。</a:t>
            </a:r>
          </a:p>
          <a:p>
            <a:endParaRPr lang="zh-CN" altLang="en-US" dirty="0"/>
          </a:p>
        </p:txBody>
      </p:sp>
    </p:spTree>
    <p:extLst>
      <p:ext uri="{BB962C8B-B14F-4D97-AF65-F5344CB8AC3E}">
        <p14:creationId xmlns:p14="http://schemas.microsoft.com/office/powerpoint/2010/main" val="23717023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3913" y="283863"/>
            <a:ext cx="10544175" cy="4772025"/>
          </a:xfrm>
          <a:prstGeom prst="rect">
            <a:avLst/>
          </a:prstGeom>
        </p:spPr>
      </p:pic>
      <p:sp>
        <p:nvSpPr>
          <p:cNvPr id="5" name="圆角矩形 4"/>
          <p:cNvSpPr/>
          <p:nvPr/>
        </p:nvSpPr>
        <p:spPr>
          <a:xfrm>
            <a:off x="5486399" y="1337094"/>
            <a:ext cx="4597880"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617124" y="103517"/>
            <a:ext cx="4097547"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转速传感器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823913" y="2493034"/>
            <a:ext cx="990506"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140125" y="5297424"/>
            <a:ext cx="9911750" cy="1200329"/>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N1</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N2</a:t>
            </a:r>
            <a:r>
              <a:rPr lang="zh-CN" altLang="en-US" dirty="0">
                <a:latin typeface="方正超粗黑_GBK" panose="03000509000000000000" pitchFamily="65" charset="-122"/>
                <a:ea typeface="方正超粗黑_GBK" panose="03000509000000000000" pitchFamily="65" charset="-122"/>
              </a:rPr>
              <a:t>传感器的工作原理相同。转速传感器属于电磁感应型测速计，可以输出交流电信</a:t>
            </a:r>
            <a:r>
              <a:rPr lang="zh-CN" altLang="en-US" dirty="0" smtClean="0">
                <a:latin typeface="方正超粗黑_GBK" panose="03000509000000000000" pitchFamily="65" charset="-122"/>
                <a:ea typeface="方正超粗黑_GBK" panose="03000509000000000000" pitchFamily="65" charset="-122"/>
              </a:rPr>
              <a:t>号。</a:t>
            </a:r>
            <a:r>
              <a:rPr lang="zh-CN" altLang="en-US" dirty="0">
                <a:solidFill>
                  <a:srgbClr val="FF0000"/>
                </a:solidFill>
                <a:latin typeface="方正超粗黑_GBK" panose="03000509000000000000" pitchFamily="65" charset="-122"/>
                <a:ea typeface="方正超粗黑_GBK" panose="03000509000000000000" pitchFamily="65" charset="-122"/>
              </a:rPr>
              <a:t>交流电信号的频率与对应发动机转子的转速成正比</a:t>
            </a:r>
            <a:r>
              <a:rPr lang="zh-CN" altLang="en-US" dirty="0">
                <a:latin typeface="方正超粗黑_GBK" panose="03000509000000000000" pitchFamily="65" charset="-122"/>
                <a:ea typeface="方正超粗黑_GBK" panose="03000509000000000000" pitchFamily="65" charset="-122"/>
              </a:rPr>
              <a:t>。其传感元件包括：一个线圈和一个永久磁铁的芯体</a:t>
            </a:r>
            <a:r>
              <a:rPr lang="zh-CN" altLang="en-US" dirty="0" smtClean="0">
                <a:latin typeface="方正超粗黑_GBK" panose="03000509000000000000" pitchFamily="65" charset="-122"/>
                <a:ea typeface="方正超粗黑_GBK" panose="03000509000000000000" pitchFamily="65" charset="-122"/>
              </a:rPr>
              <a:t>。发</a:t>
            </a:r>
            <a:r>
              <a:rPr lang="zh-CN" altLang="en-US" dirty="0">
                <a:latin typeface="方正超粗黑_GBK" panose="03000509000000000000" pitchFamily="65" charset="-122"/>
                <a:ea typeface="方正超粗黑_GBK" panose="03000509000000000000" pitchFamily="65" charset="-122"/>
              </a:rPr>
              <a:t>动机转子转动时，传感器齿环转动，围绕线圈铁芯的磁场产生变化，导致线圈磁通变化。齿环上的每一个齿都会在线圈内产生一个电脉冲，产生的脉冲数与传感器齿环的转速成比例</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1140125" y="630827"/>
            <a:ext cx="674294"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齿环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5" name="椭圆 14"/>
          <p:cNvSpPr/>
          <p:nvPr/>
        </p:nvSpPr>
        <p:spPr>
          <a:xfrm>
            <a:off x="3903543" y="4176957"/>
            <a:ext cx="990506"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57199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3913" y="283863"/>
            <a:ext cx="10544175" cy="4772025"/>
          </a:xfrm>
          <a:prstGeom prst="rect">
            <a:avLst/>
          </a:prstGeom>
        </p:spPr>
      </p:pic>
      <p:sp>
        <p:nvSpPr>
          <p:cNvPr id="5" name="圆角矩形 4"/>
          <p:cNvSpPr/>
          <p:nvPr/>
        </p:nvSpPr>
        <p:spPr>
          <a:xfrm>
            <a:off x="5486399" y="1337094"/>
            <a:ext cx="4597880"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617124" y="103517"/>
            <a:ext cx="4097547"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转速传感器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823913" y="2493034"/>
            <a:ext cx="990506"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167387" y="5331933"/>
            <a:ext cx="7857226" cy="120032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转速传感器向</a:t>
            </a:r>
            <a:r>
              <a:rPr lang="en-US" altLang="zh-CN" dirty="0">
                <a:latin typeface="方正超粗黑_GBK" panose="03000509000000000000" pitchFamily="65" charset="-122"/>
                <a:ea typeface="方正超粗黑_GBK" panose="03000509000000000000" pitchFamily="65" charset="-122"/>
              </a:rPr>
              <a:t>EEC</a:t>
            </a:r>
            <a:r>
              <a:rPr lang="zh-CN" altLang="en-US" dirty="0">
                <a:latin typeface="方正超粗黑_GBK" panose="03000509000000000000" pitchFamily="65" charset="-122"/>
                <a:ea typeface="方正超粗黑_GBK" panose="03000509000000000000" pitchFamily="65" charset="-122"/>
              </a:rPr>
              <a:t>通道</a:t>
            </a:r>
            <a:r>
              <a:rPr lang="en-US" altLang="zh-CN" dirty="0">
                <a:latin typeface="方正超粗黑_GBK" panose="03000509000000000000" pitchFamily="65" charset="-122"/>
                <a:ea typeface="方正超粗黑_GBK" panose="03000509000000000000" pitchFamily="65" charset="-122"/>
              </a:rPr>
              <a:t>A</a:t>
            </a:r>
            <a:r>
              <a:rPr lang="zh-CN" altLang="en-US" dirty="0">
                <a:latin typeface="方正超粗黑_GBK" panose="03000509000000000000" pitchFamily="65" charset="-122"/>
                <a:ea typeface="方正超粗黑_GBK" panose="03000509000000000000" pitchFamily="65" charset="-122"/>
              </a:rPr>
              <a:t>和通道</a:t>
            </a:r>
            <a:r>
              <a:rPr lang="en-US" altLang="zh-CN" dirty="0">
                <a:latin typeface="方正超粗黑_GBK" panose="03000509000000000000" pitchFamily="65" charset="-122"/>
                <a:ea typeface="方正超粗黑_GBK" panose="03000509000000000000" pitchFamily="65" charset="-122"/>
              </a:rPr>
              <a:t>B</a:t>
            </a:r>
            <a:r>
              <a:rPr lang="zh-CN" altLang="en-US" dirty="0">
                <a:latin typeface="方正超粗黑_GBK" panose="03000509000000000000" pitchFamily="65" charset="-122"/>
                <a:ea typeface="方正超粗黑_GBK" panose="03000509000000000000" pitchFamily="65" charset="-122"/>
              </a:rPr>
              <a:t>提供</a:t>
            </a:r>
            <a:r>
              <a:rPr lang="en-US" altLang="zh-CN" dirty="0">
                <a:latin typeface="方正超粗黑_GBK" panose="03000509000000000000" pitchFamily="65" charset="-122"/>
                <a:ea typeface="方正超粗黑_GBK" panose="03000509000000000000" pitchFamily="65" charset="-122"/>
              </a:rPr>
              <a:t>N1</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N2</a:t>
            </a:r>
            <a:r>
              <a:rPr lang="zh-CN" altLang="en-US" dirty="0">
                <a:latin typeface="方正超粗黑_GBK" panose="03000509000000000000" pitchFamily="65" charset="-122"/>
                <a:ea typeface="方正超粗黑_GBK" panose="03000509000000000000" pitchFamily="65" charset="-122"/>
              </a:rPr>
              <a:t>转速信号。每一个传感器上有三个电接头，其中两个供往</a:t>
            </a:r>
            <a:r>
              <a:rPr lang="en-US" altLang="zh-CN" dirty="0">
                <a:latin typeface="方正超粗黑_GBK" panose="03000509000000000000" pitchFamily="65" charset="-122"/>
                <a:ea typeface="方正超粗黑_GBK" panose="03000509000000000000" pitchFamily="65" charset="-122"/>
              </a:rPr>
              <a:t>EEC</a:t>
            </a:r>
            <a:r>
              <a:rPr lang="zh-CN" altLang="en-US" dirty="0">
                <a:latin typeface="方正超粗黑_GBK" panose="03000509000000000000" pitchFamily="65" charset="-122"/>
                <a:ea typeface="方正超粗黑_GBK" panose="03000509000000000000" pitchFamily="65" charset="-122"/>
              </a:rPr>
              <a:t>的通道</a:t>
            </a:r>
            <a:r>
              <a:rPr lang="en-US" altLang="zh-CN" dirty="0">
                <a:latin typeface="方正超粗黑_GBK" panose="03000509000000000000" pitchFamily="65" charset="-122"/>
                <a:ea typeface="方正超粗黑_GBK" panose="03000509000000000000" pitchFamily="65" charset="-122"/>
              </a:rPr>
              <a:t>A</a:t>
            </a:r>
            <a:r>
              <a:rPr lang="zh-CN" altLang="en-US" dirty="0">
                <a:latin typeface="方正超粗黑_GBK" panose="03000509000000000000" pitchFamily="65" charset="-122"/>
                <a:ea typeface="方正超粗黑_GBK" panose="03000509000000000000" pitchFamily="65" charset="-122"/>
              </a:rPr>
              <a:t>和通道</a:t>
            </a:r>
            <a:r>
              <a:rPr lang="en-US" altLang="zh-CN" dirty="0">
                <a:latin typeface="方正超粗黑_GBK" panose="03000509000000000000" pitchFamily="65" charset="-122"/>
                <a:ea typeface="方正超粗黑_GBK" panose="03000509000000000000" pitchFamily="65" charset="-122"/>
              </a:rPr>
              <a:t>B</a:t>
            </a:r>
            <a:r>
              <a:rPr lang="zh-CN" altLang="en-US" dirty="0">
                <a:latin typeface="方正超粗黑_GBK" panose="03000509000000000000" pitchFamily="65" charset="-122"/>
                <a:ea typeface="方正超粗黑_GBK" panose="03000509000000000000" pitchFamily="65" charset="-122"/>
              </a:rPr>
              <a:t>，第三个接头将转速信号传送到</a:t>
            </a:r>
            <a:r>
              <a:rPr lang="en-US" altLang="zh-CN" dirty="0">
                <a:latin typeface="方正超粗黑_GBK" panose="03000509000000000000" pitchFamily="65" charset="-122"/>
                <a:ea typeface="方正超粗黑_GBK" panose="03000509000000000000" pitchFamily="65" charset="-122"/>
              </a:rPr>
              <a:t>AVM</a:t>
            </a:r>
            <a:r>
              <a:rPr lang="zh-CN" altLang="en-US" dirty="0">
                <a:latin typeface="方正超粗黑_GBK" panose="03000509000000000000" pitchFamily="65" charset="-122"/>
                <a:ea typeface="方正超粗黑_GBK" panose="03000509000000000000" pitchFamily="65" charset="-122"/>
              </a:rPr>
              <a:t>信号处理器作振动分</a:t>
            </a:r>
            <a:r>
              <a:rPr lang="zh-CN" altLang="en-US" dirty="0" smtClean="0">
                <a:latin typeface="方正超粗黑_GBK" panose="03000509000000000000" pitchFamily="65" charset="-122"/>
                <a:ea typeface="方正超粗黑_GBK" panose="03000509000000000000" pitchFamily="65" charset="-122"/>
              </a:rPr>
              <a:t>析。</a:t>
            </a:r>
            <a:r>
              <a:rPr lang="en-US" altLang="zh-CN" dirty="0">
                <a:latin typeface="方正超粗黑_GBK" panose="03000509000000000000" pitchFamily="65" charset="-122"/>
                <a:ea typeface="方正超粗黑_GBK" panose="03000509000000000000" pitchFamily="65" charset="-122"/>
              </a:rPr>
              <a:t>N1</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N2</a:t>
            </a:r>
            <a:r>
              <a:rPr lang="zh-CN" altLang="en-US" dirty="0">
                <a:latin typeface="方正超粗黑_GBK" panose="03000509000000000000" pitchFamily="65" charset="-122"/>
                <a:ea typeface="方正超粗黑_GBK" panose="03000509000000000000" pitchFamily="65" charset="-122"/>
              </a:rPr>
              <a:t>传感器的工作原理相同</a:t>
            </a:r>
            <a:r>
              <a:rPr lang="zh-CN" altLang="en-US" dirty="0" smtClean="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N1</a:t>
            </a:r>
            <a:r>
              <a:rPr lang="zh-CN" altLang="en-US" dirty="0">
                <a:latin typeface="方正超粗黑_GBK" panose="03000509000000000000" pitchFamily="65" charset="-122"/>
                <a:ea typeface="方正超粗黑_GBK" panose="03000509000000000000" pitchFamily="65" charset="-122"/>
              </a:rPr>
              <a:t>传感器齿环有</a:t>
            </a:r>
            <a:r>
              <a:rPr lang="en-US" altLang="zh-CN" dirty="0">
                <a:latin typeface="方正超粗黑_GBK" panose="03000509000000000000" pitchFamily="65" charset="-122"/>
                <a:ea typeface="方正超粗黑_GBK" panose="03000509000000000000" pitchFamily="65" charset="-122"/>
              </a:rPr>
              <a:t>30</a:t>
            </a:r>
            <a:r>
              <a:rPr lang="zh-CN" altLang="en-US" dirty="0">
                <a:latin typeface="方正超粗黑_GBK" panose="03000509000000000000" pitchFamily="65" charset="-122"/>
                <a:ea typeface="方正超粗黑_GBK" panose="03000509000000000000" pitchFamily="65" charset="-122"/>
              </a:rPr>
              <a:t>个齿，</a:t>
            </a:r>
            <a:r>
              <a:rPr lang="en-US" altLang="zh-CN" dirty="0">
                <a:latin typeface="方正超粗黑_GBK" panose="03000509000000000000" pitchFamily="65" charset="-122"/>
                <a:ea typeface="方正超粗黑_GBK" panose="03000509000000000000" pitchFamily="65" charset="-122"/>
              </a:rPr>
              <a:t>N2</a:t>
            </a:r>
            <a:r>
              <a:rPr lang="zh-CN" altLang="en-US" dirty="0">
                <a:latin typeface="方正超粗黑_GBK" panose="03000509000000000000" pitchFamily="65" charset="-122"/>
                <a:ea typeface="方正超粗黑_GBK" panose="03000509000000000000" pitchFamily="65" charset="-122"/>
              </a:rPr>
              <a:t>传感器齿环有</a:t>
            </a:r>
            <a:r>
              <a:rPr lang="en-US" altLang="zh-CN" dirty="0">
                <a:latin typeface="方正超粗黑_GBK" panose="03000509000000000000" pitchFamily="65" charset="-122"/>
                <a:ea typeface="方正超粗黑_GBK" panose="03000509000000000000" pitchFamily="65" charset="-122"/>
              </a:rPr>
              <a:t>71</a:t>
            </a:r>
            <a:r>
              <a:rPr lang="zh-CN" altLang="en-US" dirty="0">
                <a:latin typeface="方正超粗黑_GBK" panose="03000509000000000000" pitchFamily="65" charset="-122"/>
                <a:ea typeface="方正超粗黑_GBK" panose="03000509000000000000" pitchFamily="65" charset="-122"/>
              </a:rPr>
              <a:t>个齿。</a:t>
            </a:r>
            <a:endParaRPr lang="zh-CN" altLang="en-US" dirty="0">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1140125" y="630827"/>
            <a:ext cx="674294"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齿环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5" name="椭圆 14"/>
          <p:cNvSpPr/>
          <p:nvPr/>
        </p:nvSpPr>
        <p:spPr>
          <a:xfrm>
            <a:off x="3903543" y="4176957"/>
            <a:ext cx="990506"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61167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70478" t="54154"/>
          <a:stretch/>
        </p:blipFill>
        <p:spPr>
          <a:xfrm>
            <a:off x="181154" y="1705101"/>
            <a:ext cx="3881891" cy="4715729"/>
          </a:xfrm>
          <a:prstGeom prst="rect">
            <a:avLst/>
          </a:prstGeom>
        </p:spPr>
      </p:pic>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48792"/>
          <a:stretch/>
        </p:blipFill>
        <p:spPr>
          <a:xfrm>
            <a:off x="3372898" y="-20283"/>
            <a:ext cx="8298613" cy="3324197"/>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8952" t="19940" r="41374" b="18954"/>
          <a:stretch/>
        </p:blipFill>
        <p:spPr>
          <a:xfrm>
            <a:off x="8591911" y="2435232"/>
            <a:ext cx="2984740" cy="4097548"/>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2301" y="2975549"/>
            <a:ext cx="3931975" cy="3445281"/>
          </a:xfrm>
          <a:prstGeom prst="rect">
            <a:avLst/>
          </a:prstGeom>
        </p:spPr>
      </p:pic>
      <p:sp>
        <p:nvSpPr>
          <p:cNvPr id="8" name="文本框 7"/>
          <p:cNvSpPr txBox="1"/>
          <p:nvPr/>
        </p:nvSpPr>
        <p:spPr>
          <a:xfrm>
            <a:off x="215661" y="173710"/>
            <a:ext cx="3588590"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N1</a:t>
            </a:r>
            <a:r>
              <a:rPr lang="zh-CN" altLang="en-US" sz="5400" dirty="0" smtClean="0">
                <a:solidFill>
                  <a:srgbClr val="FF0000"/>
                </a:solidFill>
                <a:latin typeface="方正超粗黑_GBK" panose="03000509000000000000" pitchFamily="65" charset="-122"/>
                <a:ea typeface="方正超粗黑_GBK" panose="03000509000000000000" pitchFamily="65" charset="-122"/>
              </a:rPr>
              <a:t>传感器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6288693" y="1019521"/>
            <a:ext cx="897074"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阻尼环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H="1">
            <a:off x="7617607" y="3183147"/>
            <a:ext cx="2466674" cy="194957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502280" y="2188161"/>
            <a:ext cx="129383" cy="42271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053743" y="1829059"/>
            <a:ext cx="897074"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极块</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7106095" y="2610872"/>
            <a:ext cx="897074"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阻尼环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3592921" y="5657649"/>
            <a:ext cx="856158"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A</a:t>
            </a:r>
            <a:r>
              <a:rPr lang="zh-CN" altLang="en-US" dirty="0" smtClean="0">
                <a:solidFill>
                  <a:srgbClr val="FF0000"/>
                </a:solidFill>
                <a:latin typeface="方正超粗黑_GBK" panose="03000509000000000000" pitchFamily="65" charset="-122"/>
                <a:ea typeface="方正超粗黑_GBK" panose="03000509000000000000" pitchFamily="65" charset="-122"/>
              </a:rPr>
              <a:t>通道</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1907540" y="6348114"/>
            <a:ext cx="856158"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B</a:t>
            </a:r>
            <a:r>
              <a:rPr lang="zh-CN" altLang="en-US" dirty="0" smtClean="0">
                <a:solidFill>
                  <a:srgbClr val="FF0000"/>
                </a:solidFill>
                <a:latin typeface="方正超粗黑_GBK" panose="03000509000000000000" pitchFamily="65" charset="-122"/>
                <a:ea typeface="方正超粗黑_GBK" panose="03000509000000000000" pitchFamily="65" charset="-122"/>
              </a:rPr>
              <a:t>通道</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8" name="文本框 17"/>
          <p:cNvSpPr txBox="1"/>
          <p:nvPr/>
        </p:nvSpPr>
        <p:spPr>
          <a:xfrm>
            <a:off x="65794" y="6097664"/>
            <a:ext cx="1398557" cy="646331"/>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DEU/AVM</a:t>
            </a:r>
            <a:r>
              <a:rPr lang="zh-CN" altLang="en-US" dirty="0" smtClean="0">
                <a:solidFill>
                  <a:srgbClr val="FF0000"/>
                </a:solidFill>
                <a:latin typeface="方正超粗黑_GBK" panose="03000509000000000000" pitchFamily="65" charset="-122"/>
                <a:ea typeface="方正超粗黑_GBK" panose="03000509000000000000" pitchFamily="65" charset="-122"/>
              </a:rPr>
              <a:t>信号处理器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1" name="直接箭头连接符 20"/>
          <p:cNvCxnSpPr/>
          <p:nvPr/>
        </p:nvCxnSpPr>
        <p:spPr>
          <a:xfrm>
            <a:off x="6776068" y="1388853"/>
            <a:ext cx="129383" cy="42271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8190804" y="1964541"/>
            <a:ext cx="1588226"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探头穿过风扇框架</a:t>
            </a:r>
            <a:r>
              <a:rPr lang="en-US" altLang="zh-CN" dirty="0" smtClean="0">
                <a:solidFill>
                  <a:srgbClr val="FF0000"/>
                </a:solidFill>
                <a:latin typeface="方正超粗黑_GBK" panose="03000509000000000000" pitchFamily="65" charset="-122"/>
                <a:ea typeface="方正超粗黑_GBK" panose="03000509000000000000" pitchFamily="65" charset="-122"/>
              </a:rPr>
              <a:t>5</a:t>
            </a:r>
            <a:r>
              <a:rPr lang="zh-CN" altLang="en-US" dirty="0" smtClean="0">
                <a:solidFill>
                  <a:srgbClr val="FF0000"/>
                </a:solidFill>
                <a:latin typeface="方正超粗黑_GBK" panose="03000509000000000000" pitchFamily="65" charset="-122"/>
                <a:ea typeface="方正超粗黑_GBK" panose="03000509000000000000" pitchFamily="65" charset="-122"/>
              </a:rPr>
              <a:t>号支柱</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3" name="文本框 22"/>
          <p:cNvSpPr txBox="1"/>
          <p:nvPr/>
        </p:nvSpPr>
        <p:spPr>
          <a:xfrm>
            <a:off x="4123406" y="66231"/>
            <a:ext cx="3830125" cy="646331"/>
          </a:xfrm>
          <a:prstGeom prst="rect">
            <a:avLst/>
          </a:prstGeom>
          <a:solidFill>
            <a:schemeClr val="bg2"/>
          </a:solidFill>
        </p:spPr>
        <p:txBody>
          <a:bodyPr wrap="square" rtlCol="0">
            <a:spAutoFit/>
          </a:bodyPr>
          <a:lstStyle/>
          <a:p>
            <a:r>
              <a:rPr lang="en-US" altLang="zh-CN" dirty="0">
                <a:solidFill>
                  <a:srgbClr val="FF0000"/>
                </a:solidFill>
                <a:latin typeface="方正超粗黑_GBK" panose="03000509000000000000" pitchFamily="65" charset="-122"/>
                <a:ea typeface="方正超粗黑_GBK" panose="03000509000000000000" pitchFamily="65" charset="-122"/>
              </a:rPr>
              <a:t>N1</a:t>
            </a:r>
            <a:r>
              <a:rPr lang="zh-CN" altLang="en-US" dirty="0">
                <a:solidFill>
                  <a:srgbClr val="FF0000"/>
                </a:solidFill>
                <a:latin typeface="方正超粗黑_GBK" panose="03000509000000000000" pitchFamily="65" charset="-122"/>
                <a:ea typeface="方正超粗黑_GBK" panose="03000509000000000000" pitchFamily="65" charset="-122"/>
              </a:rPr>
              <a:t>转速传感器用于探测低压转子转</a:t>
            </a:r>
            <a:r>
              <a:rPr lang="zh-CN" altLang="en-US" dirty="0" smtClean="0">
                <a:solidFill>
                  <a:srgbClr val="FF0000"/>
                </a:solidFill>
                <a:latin typeface="方正超粗黑_GBK" panose="03000509000000000000" pitchFamily="65" charset="-122"/>
                <a:ea typeface="方正超粗黑_GBK" panose="03000509000000000000" pitchFamily="65" charset="-122"/>
              </a:rPr>
              <a:t>速，在</a:t>
            </a:r>
            <a:r>
              <a:rPr lang="zh-CN" altLang="en-US" dirty="0">
                <a:solidFill>
                  <a:srgbClr val="FF0000"/>
                </a:solidFill>
                <a:latin typeface="方正超粗黑_GBK" panose="03000509000000000000" pitchFamily="65" charset="-122"/>
                <a:ea typeface="方正超粗黑_GBK" panose="03000509000000000000" pitchFamily="65" charset="-122"/>
              </a:rPr>
              <a:t>发动机右侧，滑油箱的后</a:t>
            </a:r>
            <a:r>
              <a:rPr lang="zh-CN" altLang="en-US" dirty="0" smtClean="0">
                <a:solidFill>
                  <a:srgbClr val="FF0000"/>
                </a:solidFill>
                <a:latin typeface="方正超粗黑_GBK" panose="03000509000000000000" pitchFamily="65" charset="-122"/>
                <a:ea typeface="方正超粗黑_GBK" panose="03000509000000000000" pitchFamily="65" charset="-122"/>
              </a:rPr>
              <a:t>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98733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9237665" cy="6858000"/>
          </a:xfrm>
          <a:prstGeom prst="rect">
            <a:avLst/>
          </a:prstGeom>
        </p:spPr>
      </p:pic>
      <p:sp>
        <p:nvSpPr>
          <p:cNvPr id="8" name="文本框 7"/>
          <p:cNvSpPr txBox="1"/>
          <p:nvPr/>
        </p:nvSpPr>
        <p:spPr>
          <a:xfrm>
            <a:off x="7018907" y="113324"/>
            <a:ext cx="5066700"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N1</a:t>
            </a:r>
            <a:r>
              <a:rPr lang="zh-CN" altLang="en-US" sz="5400" dirty="0" smtClean="0">
                <a:solidFill>
                  <a:srgbClr val="FF0000"/>
                </a:solidFill>
                <a:latin typeface="方正超粗黑_GBK" panose="03000509000000000000" pitchFamily="65" charset="-122"/>
                <a:ea typeface="方正超粗黑_GBK" panose="03000509000000000000" pitchFamily="65" charset="-122"/>
              </a:rPr>
              <a:t>转速传感器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7341079" y="3576450"/>
            <a:ext cx="698711"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厚齿</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H="1" flipV="1">
            <a:off x="6832120" y="3562709"/>
            <a:ext cx="508959" cy="19840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stretch>
            <a:fillRect/>
          </a:stretch>
        </p:blipFill>
        <p:spPr>
          <a:xfrm>
            <a:off x="8195036" y="1302587"/>
            <a:ext cx="3769801" cy="3435014"/>
          </a:xfrm>
          <a:prstGeom prst="rect">
            <a:avLst/>
          </a:prstGeom>
        </p:spPr>
      </p:pic>
      <p:sp>
        <p:nvSpPr>
          <p:cNvPr id="12" name="文本框 11"/>
          <p:cNvSpPr txBox="1"/>
          <p:nvPr/>
        </p:nvSpPr>
        <p:spPr>
          <a:xfrm>
            <a:off x="3166767" y="1831146"/>
            <a:ext cx="4360654" cy="923330"/>
          </a:xfrm>
          <a:prstGeom prst="rect">
            <a:avLst/>
          </a:prstGeom>
          <a:solidFill>
            <a:schemeClr val="bg2"/>
          </a:solidFill>
        </p:spPr>
        <p:txBody>
          <a:bodyPr wrap="square" rtlCol="0">
            <a:spAutoFit/>
          </a:bodyPr>
          <a:lstStyle/>
          <a:p>
            <a:r>
              <a:rPr lang="en-US" altLang="zh-CN" dirty="0">
                <a:solidFill>
                  <a:srgbClr val="FF0000"/>
                </a:solidFill>
                <a:latin typeface="方正超粗黑_GBK" panose="03000509000000000000" pitchFamily="65" charset="-122"/>
                <a:ea typeface="方正超粗黑_GBK" panose="03000509000000000000" pitchFamily="65" charset="-122"/>
              </a:rPr>
              <a:t>N1</a:t>
            </a:r>
            <a:r>
              <a:rPr lang="zh-CN" altLang="en-US" dirty="0">
                <a:solidFill>
                  <a:srgbClr val="FF0000"/>
                </a:solidFill>
                <a:latin typeface="方正超粗黑_GBK" panose="03000509000000000000" pitchFamily="65" charset="-122"/>
                <a:ea typeface="方正超粗黑_GBK" panose="03000509000000000000" pitchFamily="65" charset="-122"/>
              </a:rPr>
              <a:t>转速传感器齿环共有</a:t>
            </a:r>
            <a:r>
              <a:rPr lang="en-US" altLang="zh-CN" dirty="0">
                <a:solidFill>
                  <a:srgbClr val="FF0000"/>
                </a:solidFill>
                <a:latin typeface="方正超粗黑_GBK" panose="03000509000000000000" pitchFamily="65" charset="-122"/>
                <a:ea typeface="方正超粗黑_GBK" panose="03000509000000000000" pitchFamily="65" charset="-122"/>
              </a:rPr>
              <a:t>30</a:t>
            </a:r>
            <a:r>
              <a:rPr lang="zh-CN" altLang="en-US" dirty="0">
                <a:solidFill>
                  <a:srgbClr val="FF0000"/>
                </a:solidFill>
                <a:latin typeface="方正超粗黑_GBK" panose="03000509000000000000" pitchFamily="65" charset="-122"/>
                <a:ea typeface="方正超粗黑_GBK" panose="03000509000000000000" pitchFamily="65" charset="-122"/>
              </a:rPr>
              <a:t>个齿，其一个为厚齿，厚齿在传感器中会产生一个更强的脉冲，发动机振动分析时用于相位参考。</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flipH="1">
            <a:off x="6211019" y="5313872"/>
            <a:ext cx="254478" cy="45288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8039790" y="4649638"/>
            <a:ext cx="254478" cy="45288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6098889" y="4719461"/>
            <a:ext cx="698711"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正常脉冲</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7789614" y="4398424"/>
            <a:ext cx="100930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强脉冲</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8" name="文本框 17"/>
          <p:cNvSpPr txBox="1"/>
          <p:nvPr/>
        </p:nvSpPr>
        <p:spPr>
          <a:xfrm>
            <a:off x="9384305" y="5151469"/>
            <a:ext cx="2433891" cy="646331"/>
          </a:xfrm>
          <a:prstGeom prst="rect">
            <a:avLst/>
          </a:prstGeom>
          <a:solidFill>
            <a:schemeClr val="bg2"/>
          </a:solidFill>
        </p:spPr>
        <p:txBody>
          <a:bodyPr wrap="square" rtlCol="0">
            <a:spAutoFit/>
          </a:bodyPr>
          <a:lstStyle/>
          <a:p>
            <a:r>
              <a:rPr lang="zh-CN" altLang="en-US" dirty="0" smtClean="0">
                <a:solidFill>
                  <a:srgbClr val="002060"/>
                </a:solidFill>
                <a:latin typeface="方正超粗黑_GBK" panose="03000509000000000000" pitchFamily="65" charset="-122"/>
                <a:ea typeface="方正超粗黑_GBK" panose="03000509000000000000" pitchFamily="65" charset="-122"/>
              </a:rPr>
              <a:t>强</a:t>
            </a:r>
            <a:r>
              <a:rPr lang="zh-CN" altLang="en-US" dirty="0">
                <a:solidFill>
                  <a:srgbClr val="002060"/>
                </a:solidFill>
                <a:latin typeface="方正超粗黑_GBK" panose="03000509000000000000" pitchFamily="65" charset="-122"/>
                <a:ea typeface="方正超粗黑_GBK" panose="03000509000000000000" pitchFamily="65" charset="-122"/>
              </a:rPr>
              <a:t>脉</a:t>
            </a:r>
            <a:r>
              <a:rPr lang="zh-CN" altLang="en-US" dirty="0" smtClean="0">
                <a:solidFill>
                  <a:srgbClr val="002060"/>
                </a:solidFill>
                <a:latin typeface="方正超粗黑_GBK" panose="03000509000000000000" pitchFamily="65" charset="-122"/>
                <a:ea typeface="方正超粗黑_GBK" panose="03000509000000000000" pitchFamily="65" charset="-122"/>
              </a:rPr>
              <a:t>冲在发</a:t>
            </a:r>
            <a:r>
              <a:rPr lang="zh-CN" altLang="en-US" dirty="0">
                <a:solidFill>
                  <a:srgbClr val="002060"/>
                </a:solidFill>
                <a:latin typeface="方正超粗黑_GBK" panose="03000509000000000000" pitchFamily="65" charset="-122"/>
                <a:ea typeface="方正超粗黑_GBK" panose="03000509000000000000" pitchFamily="65" charset="-122"/>
              </a:rPr>
              <a:t>动机振动分析时用于相位</a:t>
            </a:r>
            <a:r>
              <a:rPr lang="zh-CN" altLang="en-US" dirty="0" smtClean="0">
                <a:solidFill>
                  <a:srgbClr val="002060"/>
                </a:solidFill>
                <a:latin typeface="方正超粗黑_GBK" panose="03000509000000000000" pitchFamily="65" charset="-122"/>
                <a:ea typeface="方正超粗黑_GBK" panose="03000509000000000000" pitchFamily="65" charset="-122"/>
              </a:rPr>
              <a:t>参照。</a:t>
            </a:r>
            <a:endParaRPr lang="zh-CN" altLang="en-US" dirty="0">
              <a:solidFill>
                <a:srgbClr val="002060"/>
              </a:solidFill>
              <a:latin typeface="方正超粗黑_GBK" panose="03000509000000000000" pitchFamily="65" charset="-122"/>
              <a:ea typeface="方正超粗黑_GBK" panose="03000509000000000000" pitchFamily="65" charset="-122"/>
            </a:endParaRPr>
          </a:p>
        </p:txBody>
      </p:sp>
      <p:sp>
        <p:nvSpPr>
          <p:cNvPr id="5" name="圆角矩形 4"/>
          <p:cNvSpPr/>
          <p:nvPr/>
        </p:nvSpPr>
        <p:spPr>
          <a:xfrm>
            <a:off x="8501289" y="3945782"/>
            <a:ext cx="565020" cy="45264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8268354" y="2894163"/>
            <a:ext cx="677238" cy="37524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46959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N1</a:t>
            </a:r>
            <a:r>
              <a:rPr lang="zh-CN" altLang="en-US" dirty="0" smtClean="0"/>
              <a:t>转速传感器原理</a:t>
            </a:r>
            <a:endParaRPr lang="zh-CN" altLang="en-US" dirty="0"/>
          </a:p>
        </p:txBody>
      </p:sp>
      <p:sp>
        <p:nvSpPr>
          <p:cNvPr id="3" name="内容占位符 2"/>
          <p:cNvSpPr>
            <a:spLocks noGrp="1"/>
          </p:cNvSpPr>
          <p:nvPr>
            <p:ph idx="1"/>
          </p:nvPr>
        </p:nvSpPr>
        <p:spPr/>
        <p:txBody>
          <a:bodyPr/>
          <a:lstStyle/>
          <a:p>
            <a:r>
              <a:rPr lang="en-US" altLang="zh-CN" dirty="0"/>
              <a:t>N1</a:t>
            </a:r>
            <a:r>
              <a:rPr lang="zh-CN" altLang="en-US" dirty="0"/>
              <a:t>转速传感器是电磁感应型转速传感器。它包括：脉冲发生器转子（齿环）和传感器探头</a:t>
            </a:r>
            <a:r>
              <a:rPr lang="zh-CN" altLang="en-US" dirty="0" smtClean="0"/>
              <a:t>。</a:t>
            </a:r>
            <a:endParaRPr lang="en-US" altLang="zh-CN" dirty="0" smtClean="0"/>
          </a:p>
          <a:p>
            <a:r>
              <a:rPr lang="zh-CN" altLang="en-US" dirty="0" smtClean="0"/>
              <a:t>装</a:t>
            </a:r>
            <a:r>
              <a:rPr lang="zh-CN" altLang="en-US" dirty="0"/>
              <a:t>在风扇轴上的脉冲发生器转子有</a:t>
            </a:r>
            <a:r>
              <a:rPr lang="en-US" altLang="zh-CN" dirty="0"/>
              <a:t>30</a:t>
            </a:r>
            <a:r>
              <a:rPr lang="zh-CN" altLang="en-US" dirty="0"/>
              <a:t>个齿，其中有一个厚齿</a:t>
            </a:r>
            <a:r>
              <a:rPr lang="zh-CN" altLang="en-US" dirty="0" smtClean="0"/>
              <a:t>。</a:t>
            </a:r>
            <a:endParaRPr lang="en-US" altLang="zh-CN" dirty="0" smtClean="0"/>
          </a:p>
          <a:p>
            <a:r>
              <a:rPr lang="zh-CN" altLang="en-US" dirty="0" smtClean="0"/>
              <a:t>脉</a:t>
            </a:r>
            <a:r>
              <a:rPr lang="zh-CN" altLang="en-US" dirty="0"/>
              <a:t>冲发生器转子上的厚齿每通过探头一次，都会产生磁通量变化从而发出电脉冲，低压转子转速与脉冲频率成正比。</a:t>
            </a:r>
          </a:p>
        </p:txBody>
      </p:sp>
    </p:spTree>
    <p:extLst>
      <p:ext uri="{BB962C8B-B14F-4D97-AF65-F5344CB8AC3E}">
        <p14:creationId xmlns:p14="http://schemas.microsoft.com/office/powerpoint/2010/main" val="4725995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34304" r="24299" b="19819"/>
          <a:stretch/>
        </p:blipFill>
        <p:spPr>
          <a:xfrm>
            <a:off x="258791" y="277740"/>
            <a:ext cx="4331512" cy="6302520"/>
          </a:xfrm>
          <a:prstGeom prst="rect">
            <a:avLst/>
          </a:prstGeom>
        </p:spPr>
      </p:pic>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70395"/>
          <a:stretch/>
        </p:blipFill>
        <p:spPr>
          <a:xfrm>
            <a:off x="4697469" y="549063"/>
            <a:ext cx="3314528" cy="4744528"/>
          </a:xfrm>
          <a:prstGeom prst="rect">
            <a:avLst/>
          </a:prstGeom>
        </p:spPr>
      </p:pic>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72168" t="27282" b="8153"/>
          <a:stretch/>
        </p:blipFill>
        <p:spPr>
          <a:xfrm>
            <a:off x="7891227" y="917423"/>
            <a:ext cx="4056654" cy="3987977"/>
          </a:xfrm>
          <a:prstGeom prst="rect">
            <a:avLst/>
          </a:prstGeom>
        </p:spPr>
      </p:pic>
      <p:sp>
        <p:nvSpPr>
          <p:cNvPr id="8" name="文本框 7"/>
          <p:cNvSpPr txBox="1"/>
          <p:nvPr/>
        </p:nvSpPr>
        <p:spPr>
          <a:xfrm>
            <a:off x="6958878" y="5719009"/>
            <a:ext cx="4989003"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N2</a:t>
            </a:r>
            <a:r>
              <a:rPr lang="zh-CN" altLang="en-US" sz="5400" dirty="0" smtClean="0">
                <a:solidFill>
                  <a:srgbClr val="FF0000"/>
                </a:solidFill>
                <a:latin typeface="方正超粗黑_GBK" panose="03000509000000000000" pitchFamily="65" charset="-122"/>
                <a:ea typeface="方正超粗黑_GBK" panose="03000509000000000000" pitchFamily="65" charset="-122"/>
              </a:rPr>
              <a:t>转速传感器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0222331" y="4905400"/>
            <a:ext cx="828107"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A</a:t>
            </a:r>
            <a:r>
              <a:rPr lang="zh-CN" altLang="en-US" dirty="0" smtClean="0">
                <a:solidFill>
                  <a:srgbClr val="FF0000"/>
                </a:solidFill>
                <a:latin typeface="方正超粗黑_GBK" panose="03000509000000000000" pitchFamily="65" charset="-122"/>
                <a:ea typeface="方正超粗黑_GBK" panose="03000509000000000000" pitchFamily="65" charset="-122"/>
              </a:rPr>
              <a:t>通道</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690111" y="3571336"/>
            <a:ext cx="2406771" cy="2251494"/>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H="1">
            <a:off x="9919554" y="752726"/>
            <a:ext cx="302777" cy="95928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694646" y="4905400"/>
            <a:ext cx="828107" cy="369332"/>
          </a:xfrm>
          <a:prstGeom prst="rect">
            <a:avLst/>
          </a:prstGeom>
          <a:solidFill>
            <a:schemeClr val="bg2"/>
          </a:solidFill>
        </p:spPr>
        <p:txBody>
          <a:bodyPr wrap="square" rtlCol="0">
            <a:spAutoFit/>
          </a:bodyPr>
          <a:lstStyle/>
          <a:p>
            <a:pPr algn="ctr"/>
            <a:r>
              <a:rPr lang="en-US" altLang="zh-CN" dirty="0">
                <a:solidFill>
                  <a:srgbClr val="FF0000"/>
                </a:solidFill>
                <a:latin typeface="方正超粗黑_GBK" panose="03000509000000000000" pitchFamily="65" charset="-122"/>
                <a:ea typeface="方正超粗黑_GBK" panose="03000509000000000000" pitchFamily="65" charset="-122"/>
              </a:rPr>
              <a:t>B</a:t>
            </a:r>
            <a:r>
              <a:rPr lang="zh-CN" altLang="en-US" dirty="0" smtClean="0">
                <a:solidFill>
                  <a:srgbClr val="FF0000"/>
                </a:solidFill>
                <a:latin typeface="方正超粗黑_GBK" panose="03000509000000000000" pitchFamily="65" charset="-122"/>
                <a:ea typeface="方正超粗黑_GBK" panose="03000509000000000000" pitchFamily="65" charset="-122"/>
              </a:rPr>
              <a:t>通道</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9419307" y="271092"/>
            <a:ext cx="1786448" cy="646331"/>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A/C</a:t>
            </a:r>
            <a:r>
              <a:rPr lang="zh-CN" altLang="en-US" dirty="0" smtClean="0">
                <a:solidFill>
                  <a:srgbClr val="FF0000"/>
                </a:solidFill>
                <a:latin typeface="方正超粗黑_GBK" panose="03000509000000000000" pitchFamily="65" charset="-122"/>
                <a:ea typeface="方正超粗黑_GBK" panose="03000509000000000000" pitchFamily="65" charset="-122"/>
              </a:rPr>
              <a:t>接头（</a:t>
            </a:r>
            <a:r>
              <a:rPr lang="en-US" altLang="zh-CN" dirty="0" smtClean="0">
                <a:solidFill>
                  <a:srgbClr val="FF0000"/>
                </a:solidFill>
                <a:latin typeface="方正超粗黑_GBK" panose="03000509000000000000" pitchFamily="65" charset="-122"/>
                <a:ea typeface="方正超粗黑_GBK" panose="03000509000000000000" pitchFamily="65" charset="-122"/>
              </a:rPr>
              <a:t>DEU/AVM</a:t>
            </a:r>
            <a:r>
              <a:rPr lang="zh-CN" altLang="en-US" dirty="0" smtClean="0">
                <a:solidFill>
                  <a:srgbClr val="FF0000"/>
                </a:solidFill>
                <a:latin typeface="方正超粗黑_GBK" panose="03000509000000000000" pitchFamily="65" charset="-122"/>
                <a:ea typeface="方正超粗黑_GBK" panose="03000509000000000000" pitchFamily="65" charset="-122"/>
              </a:rPr>
              <a:t>）</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258791" y="277740"/>
            <a:ext cx="4331512" cy="1200329"/>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N2</a:t>
            </a:r>
            <a:r>
              <a:rPr lang="zh-CN" altLang="en-US" dirty="0">
                <a:latin typeface="方正超粗黑_GBK" panose="03000509000000000000" pitchFamily="65" charset="-122"/>
                <a:ea typeface="方正超粗黑_GBK" panose="03000509000000000000" pitchFamily="65" charset="-122"/>
              </a:rPr>
              <a:t>转速传感器用两个螺栓固定在</a:t>
            </a:r>
            <a:r>
              <a:rPr lang="en-US" altLang="zh-CN" dirty="0">
                <a:solidFill>
                  <a:srgbClr val="FF0000"/>
                </a:solidFill>
                <a:latin typeface="方正超粗黑_GBK" panose="03000509000000000000" pitchFamily="65" charset="-122"/>
                <a:ea typeface="方正超粗黑_GBK" panose="03000509000000000000" pitchFamily="65" charset="-122"/>
              </a:rPr>
              <a:t>AGB</a:t>
            </a:r>
            <a:r>
              <a:rPr lang="zh-CN" altLang="en-US" dirty="0">
                <a:latin typeface="方正超粗黑_GBK" panose="03000509000000000000" pitchFamily="65" charset="-122"/>
                <a:ea typeface="方正超粗黑_GBK" panose="03000509000000000000" pitchFamily="65" charset="-122"/>
              </a:rPr>
              <a:t>前安装面</a:t>
            </a:r>
            <a:r>
              <a:rPr lang="en-US" altLang="zh-CN" dirty="0">
                <a:latin typeface="方正超粗黑_GBK" panose="03000509000000000000" pitchFamily="65" charset="-122"/>
                <a:ea typeface="方正超粗黑_GBK" panose="03000509000000000000" pitchFamily="65" charset="-122"/>
              </a:rPr>
              <a:t>9</a:t>
            </a:r>
            <a:r>
              <a:rPr lang="zh-CN" altLang="en-US" dirty="0">
                <a:latin typeface="方正超粗黑_GBK" panose="03000509000000000000" pitchFamily="65" charset="-122"/>
                <a:ea typeface="方正超粗黑_GBK" panose="03000509000000000000" pitchFamily="65" charset="-122"/>
              </a:rPr>
              <a:t>点钟位置，传感器外壳上有</a:t>
            </a:r>
            <a:r>
              <a:rPr lang="zh-CN" altLang="en-US" dirty="0">
                <a:solidFill>
                  <a:srgbClr val="FF0000"/>
                </a:solidFill>
                <a:latin typeface="方正超粗黑_GBK" panose="03000509000000000000" pitchFamily="65" charset="-122"/>
                <a:ea typeface="方正超粗黑_GBK" panose="03000509000000000000" pitchFamily="65" charset="-122"/>
              </a:rPr>
              <a:t>三个电接头</a:t>
            </a:r>
            <a:r>
              <a:rPr lang="zh-CN" altLang="en-US" dirty="0">
                <a:latin typeface="方正超粗黑_GBK" panose="03000509000000000000" pitchFamily="65" charset="-122"/>
                <a:ea typeface="方正超粗黑_GBK" panose="03000509000000000000" pitchFamily="65" charset="-122"/>
              </a:rPr>
              <a:t>，可分别向</a:t>
            </a:r>
            <a:r>
              <a:rPr lang="en-US" altLang="zh-CN" dirty="0">
                <a:latin typeface="方正超粗黑_GBK" panose="03000509000000000000" pitchFamily="65" charset="-122"/>
                <a:ea typeface="方正超粗黑_GBK" panose="03000509000000000000" pitchFamily="65" charset="-122"/>
              </a:rPr>
              <a:t>EEC</a:t>
            </a:r>
            <a:r>
              <a:rPr lang="zh-CN" altLang="en-US" dirty="0">
                <a:latin typeface="方正超粗黑_GBK" panose="03000509000000000000" pitchFamily="65" charset="-122"/>
                <a:ea typeface="方正超粗黑_GBK" panose="03000509000000000000" pitchFamily="65" charset="-122"/>
              </a:rPr>
              <a:t>通道</a:t>
            </a:r>
            <a:r>
              <a:rPr lang="en-US" altLang="zh-CN" dirty="0">
                <a:latin typeface="方正超粗黑_GBK" panose="03000509000000000000" pitchFamily="65" charset="-122"/>
                <a:ea typeface="方正超粗黑_GBK" panose="03000509000000000000" pitchFamily="65" charset="-122"/>
              </a:rPr>
              <a:t>A</a:t>
            </a:r>
            <a:r>
              <a:rPr lang="zh-CN" altLang="en-US" dirty="0">
                <a:latin typeface="方正超粗黑_GBK" panose="03000509000000000000" pitchFamily="65" charset="-122"/>
                <a:ea typeface="方正超粗黑_GBK" panose="03000509000000000000" pitchFamily="65" charset="-122"/>
              </a:rPr>
              <a:t>、通道</a:t>
            </a:r>
            <a:r>
              <a:rPr lang="en-US" altLang="zh-CN" dirty="0">
                <a:latin typeface="方正超粗黑_GBK" panose="03000509000000000000" pitchFamily="65" charset="-122"/>
                <a:ea typeface="方正超粗黑_GBK" panose="03000509000000000000" pitchFamily="65" charset="-122"/>
              </a:rPr>
              <a:t>B</a:t>
            </a:r>
            <a:r>
              <a:rPr lang="zh-CN" altLang="en-US" dirty="0">
                <a:latin typeface="方正超粗黑_GBK" panose="03000509000000000000" pitchFamily="65" charset="-122"/>
                <a:ea typeface="方正超粗黑_GBK" panose="03000509000000000000" pitchFamily="65" charset="-122"/>
              </a:rPr>
              <a:t>和</a:t>
            </a:r>
            <a:r>
              <a:rPr lang="en-US" altLang="zh-CN" dirty="0">
                <a:latin typeface="方正超粗黑_GBK" panose="03000509000000000000" pitchFamily="65" charset="-122"/>
                <a:ea typeface="方正超粗黑_GBK" panose="03000509000000000000" pitchFamily="65" charset="-122"/>
              </a:rPr>
              <a:t>DEU/AVM</a:t>
            </a:r>
            <a:r>
              <a:rPr lang="zh-CN" altLang="en-US" dirty="0">
                <a:latin typeface="方正超粗黑_GBK" panose="03000509000000000000" pitchFamily="65" charset="-122"/>
                <a:ea typeface="方正超粗黑_GBK" panose="03000509000000000000" pitchFamily="65" charset="-122"/>
              </a:rPr>
              <a:t>信号处理器提供</a:t>
            </a:r>
            <a:r>
              <a:rPr lang="en-US" altLang="zh-CN" dirty="0">
                <a:latin typeface="方正超粗黑_GBK" panose="03000509000000000000" pitchFamily="65" charset="-122"/>
                <a:ea typeface="方正超粗黑_GBK" panose="03000509000000000000" pitchFamily="65" charset="-122"/>
              </a:rPr>
              <a:t>N2</a:t>
            </a:r>
            <a:r>
              <a:rPr lang="zh-CN" altLang="en-US" dirty="0">
                <a:latin typeface="方正超粗黑_GBK" panose="03000509000000000000" pitchFamily="65" charset="-122"/>
                <a:ea typeface="方正超粗黑_GBK" panose="03000509000000000000" pitchFamily="65" charset="-122"/>
              </a:rPr>
              <a:t>转速数据。</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1669138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3109" y="0"/>
            <a:ext cx="10037774" cy="6858000"/>
          </a:xfrm>
          <a:prstGeom prst="rect">
            <a:avLst/>
          </a:prstGeom>
        </p:spPr>
      </p:pic>
      <p:sp>
        <p:nvSpPr>
          <p:cNvPr id="5" name="圆角矩形 4"/>
          <p:cNvSpPr/>
          <p:nvPr/>
        </p:nvSpPr>
        <p:spPr>
          <a:xfrm>
            <a:off x="926748" y="6190308"/>
            <a:ext cx="1065952" cy="33126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272672" y="0"/>
            <a:ext cx="3919328"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EGT</a:t>
            </a:r>
            <a:r>
              <a:rPr lang="zh-CN" altLang="en-US" sz="5400" dirty="0" smtClean="0">
                <a:solidFill>
                  <a:srgbClr val="FF0000"/>
                </a:solidFill>
                <a:latin typeface="方正超粗黑_GBK" panose="03000509000000000000" pitchFamily="65" charset="-122"/>
                <a:ea typeface="方正超粗黑_GBK" panose="03000509000000000000" pitchFamily="65" charset="-122"/>
              </a:rPr>
              <a:t>传感器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8643609" y="2221626"/>
            <a:ext cx="3355736" cy="2031325"/>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排气温度</a:t>
            </a:r>
            <a:r>
              <a:rPr lang="en-US" altLang="zh-CN" dirty="0">
                <a:latin typeface="方正超粗黑_GBK" panose="03000509000000000000" pitchFamily="65" charset="-122"/>
                <a:ea typeface="方正超粗黑_GBK" panose="03000509000000000000" pitchFamily="65" charset="-122"/>
              </a:rPr>
              <a:t>(EGT)</a:t>
            </a:r>
            <a:r>
              <a:rPr lang="zh-CN" altLang="en-US" dirty="0">
                <a:latin typeface="方正超粗黑_GBK" panose="03000509000000000000" pitchFamily="65" charset="-122"/>
                <a:ea typeface="方正超粗黑_GBK" panose="03000509000000000000" pitchFamily="65" charset="-122"/>
              </a:rPr>
              <a:t>指示系统监控在</a:t>
            </a:r>
            <a:r>
              <a:rPr lang="zh-CN" altLang="en-US" dirty="0">
                <a:solidFill>
                  <a:srgbClr val="FF0000"/>
                </a:solidFill>
                <a:latin typeface="方正超粗黑_GBK" panose="03000509000000000000" pitchFamily="65" charset="-122"/>
                <a:ea typeface="方正超粗黑_GBK" panose="03000509000000000000" pitchFamily="65" charset="-122"/>
              </a:rPr>
              <a:t>第</a:t>
            </a:r>
            <a:r>
              <a:rPr lang="en-US" altLang="zh-CN" dirty="0">
                <a:solidFill>
                  <a:srgbClr val="FF0000"/>
                </a:solidFill>
                <a:latin typeface="方正超粗黑_GBK" panose="03000509000000000000" pitchFamily="65" charset="-122"/>
                <a:ea typeface="方正超粗黑_GBK" panose="03000509000000000000" pitchFamily="65" charset="-122"/>
              </a:rPr>
              <a:t>2</a:t>
            </a:r>
            <a:r>
              <a:rPr lang="zh-CN" altLang="en-US" dirty="0">
                <a:solidFill>
                  <a:srgbClr val="FF0000"/>
                </a:solidFill>
                <a:latin typeface="方正超粗黑_GBK" panose="03000509000000000000" pitchFamily="65" charset="-122"/>
                <a:ea typeface="方正超粗黑_GBK" panose="03000509000000000000" pitchFamily="65" charset="-122"/>
              </a:rPr>
              <a:t>级低压涡轮进口导向叶片</a:t>
            </a:r>
            <a:r>
              <a:rPr lang="zh-CN" altLang="en-US" dirty="0">
                <a:latin typeface="方正超粗黑_GBK" panose="03000509000000000000" pitchFamily="65" charset="-122"/>
                <a:ea typeface="方正超粗黑_GBK" panose="03000509000000000000" pitchFamily="65" charset="-122"/>
              </a:rPr>
              <a:t>处的排气温度</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EGT</a:t>
            </a:r>
            <a:r>
              <a:rPr lang="zh-CN" altLang="en-US" dirty="0">
                <a:latin typeface="方正超粗黑_GBK" panose="03000509000000000000" pitchFamily="65" charset="-122"/>
                <a:ea typeface="方正超粗黑_GBK" panose="03000509000000000000" pitchFamily="65" charset="-122"/>
              </a:rPr>
              <a:t>系统</a:t>
            </a:r>
            <a:r>
              <a:rPr lang="zh-CN" altLang="en-US" dirty="0" smtClean="0">
                <a:latin typeface="方正超粗黑_GBK" panose="03000509000000000000" pitchFamily="65" charset="-122"/>
                <a:ea typeface="方正超粗黑_GBK" panose="03000509000000000000" pitchFamily="65" charset="-122"/>
              </a:rPr>
              <a:t>有</a:t>
            </a:r>
            <a:r>
              <a:rPr lang="en-US" altLang="zh-CN" dirty="0" smtClean="0">
                <a:latin typeface="方正超粗黑_GBK" panose="03000509000000000000" pitchFamily="65" charset="-122"/>
                <a:ea typeface="方正超粗黑_GBK" panose="03000509000000000000" pitchFamily="65" charset="-122"/>
              </a:rPr>
              <a:t>8</a:t>
            </a:r>
            <a:r>
              <a:rPr lang="zh-CN" altLang="en-US" dirty="0" smtClean="0">
                <a:latin typeface="方正超粗黑_GBK" panose="03000509000000000000" pitchFamily="65" charset="-122"/>
                <a:ea typeface="方正超粗黑_GBK" panose="03000509000000000000" pitchFamily="65" charset="-122"/>
              </a:rPr>
              <a:t>个</a:t>
            </a:r>
            <a:r>
              <a:rPr lang="zh-CN" altLang="en-US" dirty="0">
                <a:latin typeface="方正超粗黑_GBK" panose="03000509000000000000" pitchFamily="65" charset="-122"/>
                <a:ea typeface="方正超粗黑_GBK" panose="03000509000000000000" pitchFamily="65" charset="-122"/>
              </a:rPr>
              <a:t>热电偶和四个</a:t>
            </a:r>
            <a:r>
              <a:rPr lang="en-US" altLang="zh-CN" dirty="0">
                <a:latin typeface="方正超粗黑_GBK" panose="03000509000000000000" pitchFamily="65" charset="-122"/>
                <a:ea typeface="方正超粗黑_GBK" panose="03000509000000000000" pitchFamily="65" charset="-122"/>
              </a:rPr>
              <a:t>T49.5</a:t>
            </a:r>
            <a:r>
              <a:rPr lang="zh-CN" altLang="en-US" dirty="0">
                <a:latin typeface="方正超粗黑_GBK" panose="03000509000000000000" pitchFamily="65" charset="-122"/>
                <a:ea typeface="方正超粗黑_GBK" panose="03000509000000000000" pitchFamily="65" charset="-122"/>
              </a:rPr>
              <a:t>热电偶电缆组件。每个热电偶电缆组件包含有二个热电偶，向</a:t>
            </a:r>
            <a:r>
              <a:rPr lang="en-US" altLang="zh-CN" dirty="0">
                <a:latin typeface="方正超粗黑_GBK" panose="03000509000000000000" pitchFamily="65" charset="-122"/>
                <a:ea typeface="方正超粗黑_GBK" panose="03000509000000000000" pitchFamily="65" charset="-122"/>
              </a:rPr>
              <a:t>EEC</a:t>
            </a:r>
            <a:r>
              <a:rPr lang="zh-CN" altLang="en-US" dirty="0">
                <a:latin typeface="方正超粗黑_GBK" panose="03000509000000000000" pitchFamily="65" charset="-122"/>
                <a:ea typeface="方正超粗黑_GBK" panose="03000509000000000000" pitchFamily="65" charset="-122"/>
              </a:rPr>
              <a:t>提供输入信号。</a:t>
            </a:r>
          </a:p>
        </p:txBody>
      </p:sp>
      <p:sp>
        <p:nvSpPr>
          <p:cNvPr id="11" name="椭圆 10"/>
          <p:cNvSpPr/>
          <p:nvPr/>
        </p:nvSpPr>
        <p:spPr>
          <a:xfrm>
            <a:off x="1992700" y="2130724"/>
            <a:ext cx="465827" cy="465827"/>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3045123" y="845388"/>
            <a:ext cx="465827" cy="465827"/>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728602" y="1380226"/>
            <a:ext cx="465827" cy="465827"/>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306572" y="2963173"/>
            <a:ext cx="465827" cy="465827"/>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728602" y="4973128"/>
            <a:ext cx="465827" cy="465827"/>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214069" y="5840082"/>
            <a:ext cx="465827" cy="465827"/>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105508" y="5517447"/>
            <a:ext cx="465827" cy="465827"/>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061712" y="4261448"/>
            <a:ext cx="465827" cy="465827"/>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6961515" y="6492234"/>
            <a:ext cx="1065952" cy="33126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7890120" y="1281877"/>
            <a:ext cx="1065952" cy="33126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1147231" y="470291"/>
            <a:ext cx="1065952" cy="33126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5598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51933" y="0"/>
            <a:ext cx="10888133" cy="6858000"/>
          </a:xfrm>
          <a:prstGeom prst="rect">
            <a:avLst/>
          </a:prstGeom>
        </p:spPr>
      </p:pic>
      <p:sp>
        <p:nvSpPr>
          <p:cNvPr id="5" name="圆角矩形 4"/>
          <p:cNvSpPr/>
          <p:nvPr/>
        </p:nvSpPr>
        <p:spPr>
          <a:xfrm>
            <a:off x="5223933" y="3127074"/>
            <a:ext cx="1746208" cy="172959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0594" y="116457"/>
            <a:ext cx="4590802"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显示组件</a:t>
            </a:r>
            <a:r>
              <a:rPr lang="en-US" altLang="zh-CN" sz="5400" dirty="0" smtClean="0">
                <a:solidFill>
                  <a:srgbClr val="FF0000"/>
                </a:solidFill>
                <a:latin typeface="方正超粗黑_GBK" panose="03000509000000000000" pitchFamily="65" charset="-122"/>
                <a:ea typeface="方正超粗黑_GBK" panose="03000509000000000000" pitchFamily="65" charset="-122"/>
              </a:rPr>
              <a:t>-DU</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2657963" y="2304003"/>
            <a:ext cx="1310188"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中央上</a:t>
            </a:r>
            <a:r>
              <a:rPr lang="en-US" altLang="zh-CN" dirty="0" smtClean="0">
                <a:solidFill>
                  <a:srgbClr val="FF0000"/>
                </a:solidFill>
                <a:latin typeface="方正超粗黑_GBK" panose="03000509000000000000" pitchFamily="65" charset="-122"/>
                <a:ea typeface="方正超粗黑_GBK" panose="03000509000000000000" pitchFamily="65" charset="-122"/>
              </a:rPr>
              <a:t>DU</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a:off x="3968151" y="2506707"/>
            <a:ext cx="1216323" cy="71486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41061" b="1"/>
          <a:stretch/>
        </p:blipFill>
        <p:spPr>
          <a:xfrm>
            <a:off x="7521039" y="189781"/>
            <a:ext cx="4213761" cy="2674359"/>
          </a:xfrm>
          <a:prstGeom prst="rect">
            <a:avLst/>
          </a:prstGeom>
        </p:spPr>
      </p:pic>
      <p:sp>
        <p:nvSpPr>
          <p:cNvPr id="12" name="文本框 11"/>
          <p:cNvSpPr txBox="1"/>
          <p:nvPr/>
        </p:nvSpPr>
        <p:spPr>
          <a:xfrm>
            <a:off x="7851065" y="5865962"/>
            <a:ext cx="1310188"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中央下</a:t>
            </a:r>
            <a:r>
              <a:rPr lang="en-US" altLang="zh-CN" dirty="0" smtClean="0">
                <a:solidFill>
                  <a:srgbClr val="FF0000"/>
                </a:solidFill>
                <a:latin typeface="方正超粗黑_GBK" panose="03000509000000000000" pitchFamily="65" charset="-122"/>
                <a:ea typeface="方正超粗黑_GBK" panose="03000509000000000000" pitchFamily="65" charset="-122"/>
              </a:rPr>
              <a:t>DU</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a:stCxn id="12" idx="1"/>
          </p:cNvCxnSpPr>
          <p:nvPr/>
        </p:nvCxnSpPr>
        <p:spPr>
          <a:xfrm flipH="1" flipV="1">
            <a:off x="6970141" y="5774991"/>
            <a:ext cx="880924" cy="27563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5210352" y="5048010"/>
            <a:ext cx="1746208" cy="172959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34309" y="5331625"/>
            <a:ext cx="4864269" cy="120032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公共显示系统使用六个液晶显示</a:t>
            </a:r>
            <a:r>
              <a:rPr lang="en-US" altLang="zh-CN" dirty="0">
                <a:latin typeface="方正超粗黑_GBK" panose="03000509000000000000" pitchFamily="65" charset="-122"/>
                <a:ea typeface="方正超粗黑_GBK" panose="03000509000000000000" pitchFamily="65" charset="-122"/>
              </a:rPr>
              <a:t>(LCD)</a:t>
            </a:r>
            <a:r>
              <a:rPr lang="zh-CN" altLang="en-US" dirty="0">
                <a:latin typeface="方正超粗黑_GBK" panose="03000509000000000000" pitchFamily="65" charset="-122"/>
                <a:ea typeface="方正超粗黑_GBK" panose="03000509000000000000" pitchFamily="65" charset="-122"/>
              </a:rPr>
              <a:t>组</a:t>
            </a:r>
            <a:r>
              <a:rPr lang="zh-CN" altLang="en-US" dirty="0" smtClean="0">
                <a:latin typeface="方正超粗黑_GBK" panose="03000509000000000000" pitchFamily="65" charset="-122"/>
                <a:ea typeface="方正超粗黑_GBK" panose="03000509000000000000" pitchFamily="65" charset="-122"/>
              </a:rPr>
              <a:t>件。</a:t>
            </a:r>
            <a:r>
              <a:rPr lang="zh-CN" altLang="en-US" dirty="0">
                <a:latin typeface="方正超粗黑_GBK" panose="03000509000000000000" pitchFamily="65" charset="-122"/>
                <a:ea typeface="方正超粗黑_GBK" panose="03000509000000000000" pitchFamily="65" charset="-122"/>
              </a:rPr>
              <a:t>包括：二个外侧</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，二个内侧</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，二个中央</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。中央显示器分成上</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和下</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。上</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位于</a:t>
            </a:r>
            <a:r>
              <a:rPr lang="en-US" altLang="zh-CN" dirty="0">
                <a:latin typeface="方正超粗黑_GBK" panose="03000509000000000000" pitchFamily="65" charset="-122"/>
                <a:ea typeface="方正超粗黑_GBK" panose="03000509000000000000" pitchFamily="65" charset="-122"/>
              </a:rPr>
              <a:t>P2</a:t>
            </a:r>
            <a:r>
              <a:rPr lang="zh-CN" altLang="en-US" dirty="0">
                <a:latin typeface="方正超粗黑_GBK" panose="03000509000000000000" pitchFamily="65" charset="-122"/>
                <a:ea typeface="方正超粗黑_GBK" panose="03000509000000000000" pitchFamily="65" charset="-122"/>
              </a:rPr>
              <a:t>板，下</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位于</a:t>
            </a:r>
            <a:r>
              <a:rPr lang="en-US" altLang="zh-CN" dirty="0">
                <a:latin typeface="方正超粗黑_GBK" panose="03000509000000000000" pitchFamily="65" charset="-122"/>
                <a:ea typeface="方正超粗黑_GBK" panose="03000509000000000000" pitchFamily="65" charset="-122"/>
              </a:rPr>
              <a:t>P9</a:t>
            </a:r>
            <a:r>
              <a:rPr lang="zh-CN" altLang="en-US" dirty="0">
                <a:latin typeface="方正超粗黑_GBK" panose="03000509000000000000" pitchFamily="65" charset="-122"/>
                <a:ea typeface="方正超粗黑_GBK" panose="03000509000000000000" pitchFamily="65" charset="-122"/>
              </a:rPr>
              <a:t>板</a:t>
            </a:r>
          </a:p>
        </p:txBody>
      </p:sp>
      <p:sp>
        <p:nvSpPr>
          <p:cNvPr id="17" name="文本框 16"/>
          <p:cNvSpPr txBox="1"/>
          <p:nvPr/>
        </p:nvSpPr>
        <p:spPr>
          <a:xfrm>
            <a:off x="110594" y="1210230"/>
            <a:ext cx="4322095" cy="923330"/>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显示组件</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可以显示主飞行信息，导航信息和发动机信息</a:t>
            </a:r>
            <a:r>
              <a:rPr lang="zh-CN" altLang="en-US" dirty="0" smtClean="0">
                <a:latin typeface="方正超粗黑_GBK" panose="03000509000000000000" pitchFamily="65" charset="-122"/>
                <a:ea typeface="方正超粗黑_GBK" panose="03000509000000000000" pitchFamily="65" charset="-122"/>
              </a:rPr>
              <a:t>。正</a:t>
            </a:r>
            <a:r>
              <a:rPr lang="zh-CN" altLang="en-US" dirty="0">
                <a:latin typeface="方正超粗黑_GBK" panose="03000509000000000000" pitchFamily="65" charset="-122"/>
                <a:ea typeface="方正超粗黑_GBK" panose="03000509000000000000" pitchFamily="65" charset="-122"/>
              </a:rPr>
              <a:t>常情况下发动机主要和辅助参数显示在上、下中央</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上。</a:t>
            </a:r>
          </a:p>
        </p:txBody>
      </p:sp>
    </p:spTree>
    <p:extLst>
      <p:ext uri="{BB962C8B-B14F-4D97-AF65-F5344CB8AC3E}">
        <p14:creationId xmlns:p14="http://schemas.microsoft.com/office/powerpoint/2010/main" val="42680362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00037" y="219075"/>
            <a:ext cx="11591925" cy="6419850"/>
          </a:xfrm>
          <a:prstGeom prst="rect">
            <a:avLst/>
          </a:prstGeom>
        </p:spPr>
      </p:pic>
      <p:sp>
        <p:nvSpPr>
          <p:cNvPr id="8" name="文本框 7"/>
          <p:cNvSpPr txBox="1"/>
          <p:nvPr/>
        </p:nvSpPr>
        <p:spPr>
          <a:xfrm>
            <a:off x="4136335" y="103517"/>
            <a:ext cx="3919328"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EGT</a:t>
            </a:r>
            <a:r>
              <a:rPr lang="zh-CN" altLang="en-US" sz="5400" dirty="0" smtClean="0">
                <a:solidFill>
                  <a:srgbClr val="FF0000"/>
                </a:solidFill>
                <a:latin typeface="方正超粗黑_GBK" panose="03000509000000000000" pitchFamily="65" charset="-122"/>
                <a:ea typeface="方正超粗黑_GBK" panose="03000509000000000000" pitchFamily="65" charset="-122"/>
              </a:rPr>
              <a:t>传感器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553332" y="5623165"/>
            <a:ext cx="5085333" cy="923330"/>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排气温度</a:t>
            </a:r>
            <a:r>
              <a:rPr lang="en-US" altLang="zh-CN" dirty="0">
                <a:latin typeface="方正超粗黑_GBK" panose="03000509000000000000" pitchFamily="65" charset="-122"/>
                <a:ea typeface="方正超粗黑_GBK" panose="03000509000000000000" pitchFamily="65" charset="-122"/>
              </a:rPr>
              <a:t>(EGT)</a:t>
            </a:r>
            <a:r>
              <a:rPr lang="zh-CN" altLang="en-US" dirty="0">
                <a:latin typeface="方正超粗黑_GBK" panose="03000509000000000000" pitchFamily="65" charset="-122"/>
                <a:ea typeface="方正超粗黑_GBK" panose="03000509000000000000" pitchFamily="65" charset="-122"/>
              </a:rPr>
              <a:t>指示系统监控在</a:t>
            </a:r>
            <a:r>
              <a:rPr lang="zh-CN" altLang="en-US" dirty="0">
                <a:solidFill>
                  <a:srgbClr val="FF0000"/>
                </a:solidFill>
                <a:latin typeface="方正超粗黑_GBK" panose="03000509000000000000" pitchFamily="65" charset="-122"/>
                <a:ea typeface="方正超粗黑_GBK" panose="03000509000000000000" pitchFamily="65" charset="-122"/>
              </a:rPr>
              <a:t>第</a:t>
            </a:r>
            <a:r>
              <a:rPr lang="en-US" altLang="zh-CN" dirty="0">
                <a:solidFill>
                  <a:srgbClr val="FF0000"/>
                </a:solidFill>
                <a:latin typeface="方正超粗黑_GBK" panose="03000509000000000000" pitchFamily="65" charset="-122"/>
                <a:ea typeface="方正超粗黑_GBK" panose="03000509000000000000" pitchFamily="65" charset="-122"/>
              </a:rPr>
              <a:t>2</a:t>
            </a:r>
            <a:r>
              <a:rPr lang="zh-CN" altLang="en-US" dirty="0">
                <a:solidFill>
                  <a:srgbClr val="FF0000"/>
                </a:solidFill>
                <a:latin typeface="方正超粗黑_GBK" panose="03000509000000000000" pitchFamily="65" charset="-122"/>
                <a:ea typeface="方正超粗黑_GBK" panose="03000509000000000000" pitchFamily="65" charset="-122"/>
              </a:rPr>
              <a:t>级低压涡轮进口导向叶片</a:t>
            </a:r>
            <a:r>
              <a:rPr lang="zh-CN" altLang="en-US" dirty="0">
                <a:latin typeface="方正超粗黑_GBK" panose="03000509000000000000" pitchFamily="65" charset="-122"/>
                <a:ea typeface="方正超粗黑_GBK" panose="03000509000000000000" pitchFamily="65" charset="-122"/>
              </a:rPr>
              <a:t>处的排气温度</a:t>
            </a:r>
            <a:r>
              <a:rPr lang="zh-CN" altLang="en-US" dirty="0" smtClean="0">
                <a:latin typeface="方正超粗黑_GBK" panose="03000509000000000000" pitchFamily="65" charset="-122"/>
                <a:ea typeface="方正超粗黑_GBK" panose="03000509000000000000" pitchFamily="65" charset="-122"/>
              </a:rPr>
              <a:t>。每</a:t>
            </a:r>
            <a:r>
              <a:rPr lang="zh-CN" altLang="en-US" dirty="0">
                <a:latin typeface="方正超粗黑_GBK" panose="03000509000000000000" pitchFamily="65" charset="-122"/>
                <a:ea typeface="方正超粗黑_GBK" panose="03000509000000000000" pitchFamily="65" charset="-122"/>
              </a:rPr>
              <a:t>个热电偶电缆组件包含有二个热电偶，向</a:t>
            </a:r>
            <a:r>
              <a:rPr lang="en-US" altLang="zh-CN" dirty="0">
                <a:latin typeface="方正超粗黑_GBK" panose="03000509000000000000" pitchFamily="65" charset="-122"/>
                <a:ea typeface="方正超粗黑_GBK" panose="03000509000000000000" pitchFamily="65" charset="-122"/>
              </a:rPr>
              <a:t>EEC</a:t>
            </a:r>
            <a:r>
              <a:rPr lang="zh-CN" altLang="en-US" dirty="0">
                <a:latin typeface="方正超粗黑_GBK" panose="03000509000000000000" pitchFamily="65" charset="-122"/>
                <a:ea typeface="方正超粗黑_GBK" panose="03000509000000000000" pitchFamily="65" charset="-122"/>
              </a:rPr>
              <a:t>提供输入信号。</a:t>
            </a:r>
          </a:p>
        </p:txBody>
      </p:sp>
      <p:sp>
        <p:nvSpPr>
          <p:cNvPr id="23" name="椭圆 22"/>
          <p:cNvSpPr/>
          <p:nvPr/>
        </p:nvSpPr>
        <p:spPr>
          <a:xfrm>
            <a:off x="7039152" y="1475116"/>
            <a:ext cx="940281" cy="87989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155718" y="4382217"/>
            <a:ext cx="940281" cy="87989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491569" y="3298671"/>
            <a:ext cx="2502411" cy="1200329"/>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T49.5</a:t>
            </a:r>
            <a:r>
              <a:rPr lang="zh-CN" altLang="en-US" dirty="0">
                <a:latin typeface="方正超粗黑_GBK" panose="03000509000000000000" pitchFamily="65" charset="-122"/>
                <a:ea typeface="方正超粗黑_GBK" panose="03000509000000000000" pitchFamily="65" charset="-122"/>
              </a:rPr>
              <a:t>热电偶电缆组</a:t>
            </a:r>
            <a:r>
              <a:rPr lang="zh-CN" altLang="en-US" dirty="0" smtClean="0">
                <a:latin typeface="方正超粗黑_GBK" panose="03000509000000000000" pitchFamily="65" charset="-122"/>
                <a:ea typeface="方正超粗黑_GBK" panose="03000509000000000000" pitchFamily="65" charset="-122"/>
              </a:rPr>
              <a:t>件</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）二个热电偶</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）二根导管</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）接线盒</a:t>
            </a:r>
          </a:p>
        </p:txBody>
      </p:sp>
      <p:cxnSp>
        <p:nvCxnSpPr>
          <p:cNvPr id="26" name="直接箭头连接符 25"/>
          <p:cNvCxnSpPr/>
          <p:nvPr/>
        </p:nvCxnSpPr>
        <p:spPr>
          <a:xfrm flipH="1" flipV="1">
            <a:off x="7691014" y="1915064"/>
            <a:ext cx="947651" cy="554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596352" y="1805174"/>
            <a:ext cx="892897"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热</a:t>
            </a:r>
            <a:r>
              <a:rPr lang="zh-CN" altLang="en-US" dirty="0">
                <a:solidFill>
                  <a:srgbClr val="FF0000"/>
                </a:solidFill>
                <a:latin typeface="方正超粗黑_GBK" panose="03000509000000000000" pitchFamily="65" charset="-122"/>
                <a:ea typeface="方正超粗黑_GBK" panose="03000509000000000000" pitchFamily="65" charset="-122"/>
              </a:rPr>
              <a:t>电</a:t>
            </a:r>
            <a:r>
              <a:rPr lang="zh-CN" altLang="en-US" dirty="0" smtClean="0">
                <a:solidFill>
                  <a:srgbClr val="FF0000"/>
                </a:solidFill>
                <a:latin typeface="方正超粗黑_GBK" panose="03000509000000000000" pitchFamily="65" charset="-122"/>
                <a:ea typeface="方正超粗黑_GBK" panose="03000509000000000000" pitchFamily="65" charset="-122"/>
              </a:rPr>
              <a:t>偶</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8" name="直接箭头连接符 27"/>
          <p:cNvCxnSpPr/>
          <p:nvPr/>
        </p:nvCxnSpPr>
        <p:spPr>
          <a:xfrm flipH="1" flipV="1">
            <a:off x="5888093" y="4832331"/>
            <a:ext cx="947651" cy="554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6793431" y="4722441"/>
            <a:ext cx="892897"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热</a:t>
            </a:r>
            <a:r>
              <a:rPr lang="zh-CN" altLang="en-US" dirty="0">
                <a:solidFill>
                  <a:srgbClr val="FF0000"/>
                </a:solidFill>
                <a:latin typeface="方正超粗黑_GBK" panose="03000509000000000000" pitchFamily="65" charset="-122"/>
                <a:ea typeface="方正超粗黑_GBK" panose="03000509000000000000" pitchFamily="65" charset="-122"/>
              </a:rPr>
              <a:t>电</a:t>
            </a:r>
            <a:r>
              <a:rPr lang="zh-CN" altLang="en-US" dirty="0" smtClean="0">
                <a:solidFill>
                  <a:srgbClr val="FF0000"/>
                </a:solidFill>
                <a:latin typeface="方正超粗黑_GBK" panose="03000509000000000000" pitchFamily="65" charset="-122"/>
                <a:ea typeface="方正超粗黑_GBK" panose="03000509000000000000" pitchFamily="65" charset="-122"/>
              </a:rPr>
              <a:t>偶</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363340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2" cstate="print">
            <a:extLst>
              <a:ext uri="{28A0092B-C50C-407E-A947-70E740481C1C}">
                <a14:useLocalDpi xmlns:a14="http://schemas.microsoft.com/office/drawing/2010/main" val="0"/>
              </a:ext>
            </a:extLst>
          </a:blip>
          <a:srcRect l="7644" r="19499" b="8564"/>
          <a:stretch/>
        </p:blipFill>
        <p:spPr>
          <a:xfrm>
            <a:off x="345056" y="1600348"/>
            <a:ext cx="5865963" cy="5205890"/>
          </a:xfrm>
          <a:prstGeom prst="rect">
            <a:avLst/>
          </a:prstGeom>
        </p:spPr>
      </p:pic>
      <p:sp>
        <p:nvSpPr>
          <p:cNvPr id="8" name="文本框 7"/>
          <p:cNvSpPr txBox="1"/>
          <p:nvPr/>
        </p:nvSpPr>
        <p:spPr>
          <a:xfrm>
            <a:off x="8272672" y="0"/>
            <a:ext cx="3919328"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EGT</a:t>
            </a:r>
            <a:r>
              <a:rPr lang="zh-CN" altLang="en-US" sz="5400" dirty="0" smtClean="0">
                <a:solidFill>
                  <a:srgbClr val="FF0000"/>
                </a:solidFill>
                <a:latin typeface="方正超粗黑_GBK" panose="03000509000000000000" pitchFamily="65" charset="-122"/>
                <a:ea typeface="方正超粗黑_GBK" panose="03000509000000000000" pitchFamily="65" charset="-122"/>
              </a:rPr>
              <a:t>传感器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4037103" y="108155"/>
            <a:ext cx="3925078" cy="1754326"/>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排气温度</a:t>
            </a:r>
            <a:r>
              <a:rPr lang="en-US" altLang="zh-CN" dirty="0">
                <a:latin typeface="方正超粗黑_GBK" panose="03000509000000000000" pitchFamily="65" charset="-122"/>
                <a:ea typeface="方正超粗黑_GBK" panose="03000509000000000000" pitchFamily="65" charset="-122"/>
              </a:rPr>
              <a:t>(EGT)</a:t>
            </a:r>
            <a:r>
              <a:rPr lang="zh-CN" altLang="en-US" dirty="0">
                <a:latin typeface="方正超粗黑_GBK" panose="03000509000000000000" pitchFamily="65" charset="-122"/>
                <a:ea typeface="方正超粗黑_GBK" panose="03000509000000000000" pitchFamily="65" charset="-122"/>
              </a:rPr>
              <a:t>指示系统监控在</a:t>
            </a:r>
            <a:r>
              <a:rPr lang="zh-CN" altLang="en-US" dirty="0">
                <a:solidFill>
                  <a:srgbClr val="FF0000"/>
                </a:solidFill>
                <a:latin typeface="方正超粗黑_GBK" panose="03000509000000000000" pitchFamily="65" charset="-122"/>
                <a:ea typeface="方正超粗黑_GBK" panose="03000509000000000000" pitchFamily="65" charset="-122"/>
              </a:rPr>
              <a:t>第</a:t>
            </a:r>
            <a:r>
              <a:rPr lang="en-US" altLang="zh-CN" dirty="0">
                <a:solidFill>
                  <a:srgbClr val="FF0000"/>
                </a:solidFill>
                <a:latin typeface="方正超粗黑_GBK" panose="03000509000000000000" pitchFamily="65" charset="-122"/>
                <a:ea typeface="方正超粗黑_GBK" panose="03000509000000000000" pitchFamily="65" charset="-122"/>
              </a:rPr>
              <a:t>2</a:t>
            </a:r>
            <a:r>
              <a:rPr lang="zh-CN" altLang="en-US" dirty="0">
                <a:solidFill>
                  <a:srgbClr val="FF0000"/>
                </a:solidFill>
                <a:latin typeface="方正超粗黑_GBK" panose="03000509000000000000" pitchFamily="65" charset="-122"/>
                <a:ea typeface="方正超粗黑_GBK" panose="03000509000000000000" pitchFamily="65" charset="-122"/>
              </a:rPr>
              <a:t>级低压涡轮进口导向叶片</a:t>
            </a:r>
            <a:r>
              <a:rPr lang="zh-CN" altLang="en-US" dirty="0">
                <a:latin typeface="方正超粗黑_GBK" panose="03000509000000000000" pitchFamily="65" charset="-122"/>
                <a:ea typeface="方正超粗黑_GBK" panose="03000509000000000000" pitchFamily="65" charset="-122"/>
              </a:rPr>
              <a:t>处的排气温度</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EGT</a:t>
            </a:r>
            <a:r>
              <a:rPr lang="zh-CN" altLang="en-US" dirty="0">
                <a:latin typeface="方正超粗黑_GBK" panose="03000509000000000000" pitchFamily="65" charset="-122"/>
                <a:ea typeface="方正超粗黑_GBK" panose="03000509000000000000" pitchFamily="65" charset="-122"/>
              </a:rPr>
              <a:t>系统</a:t>
            </a:r>
            <a:r>
              <a:rPr lang="zh-CN" altLang="en-US" dirty="0" smtClean="0">
                <a:latin typeface="方正超粗黑_GBK" panose="03000509000000000000" pitchFamily="65" charset="-122"/>
                <a:ea typeface="方正超粗黑_GBK" panose="03000509000000000000" pitchFamily="65" charset="-122"/>
              </a:rPr>
              <a:t>有</a:t>
            </a:r>
            <a:r>
              <a:rPr lang="en-US" altLang="zh-CN" dirty="0" smtClean="0">
                <a:latin typeface="方正超粗黑_GBK" panose="03000509000000000000" pitchFamily="65" charset="-122"/>
                <a:ea typeface="方正超粗黑_GBK" panose="03000509000000000000" pitchFamily="65" charset="-122"/>
              </a:rPr>
              <a:t>8</a:t>
            </a:r>
            <a:r>
              <a:rPr lang="zh-CN" altLang="en-US" dirty="0" smtClean="0">
                <a:latin typeface="方正超粗黑_GBK" panose="03000509000000000000" pitchFamily="65" charset="-122"/>
                <a:ea typeface="方正超粗黑_GBK" panose="03000509000000000000" pitchFamily="65" charset="-122"/>
              </a:rPr>
              <a:t>个</a:t>
            </a:r>
            <a:r>
              <a:rPr lang="zh-CN" altLang="en-US" dirty="0">
                <a:latin typeface="方正超粗黑_GBK" panose="03000509000000000000" pitchFamily="65" charset="-122"/>
                <a:ea typeface="方正超粗黑_GBK" panose="03000509000000000000" pitchFamily="65" charset="-122"/>
              </a:rPr>
              <a:t>热电偶和四个</a:t>
            </a:r>
            <a:r>
              <a:rPr lang="en-US" altLang="zh-CN" dirty="0">
                <a:latin typeface="方正超粗黑_GBK" panose="03000509000000000000" pitchFamily="65" charset="-122"/>
                <a:ea typeface="方正超粗黑_GBK" panose="03000509000000000000" pitchFamily="65" charset="-122"/>
              </a:rPr>
              <a:t>T49.5</a:t>
            </a:r>
            <a:r>
              <a:rPr lang="zh-CN" altLang="en-US" dirty="0">
                <a:latin typeface="方正超粗黑_GBK" panose="03000509000000000000" pitchFamily="65" charset="-122"/>
                <a:ea typeface="方正超粗黑_GBK" panose="03000509000000000000" pitchFamily="65" charset="-122"/>
              </a:rPr>
              <a:t>热电偶电缆组件。每个热电偶电缆组件包含有二个热电偶，向</a:t>
            </a:r>
            <a:r>
              <a:rPr lang="en-US" altLang="zh-CN" dirty="0">
                <a:latin typeface="方正超粗黑_GBK" panose="03000509000000000000" pitchFamily="65" charset="-122"/>
                <a:ea typeface="方正超粗黑_GBK" panose="03000509000000000000" pitchFamily="65" charset="-122"/>
              </a:rPr>
              <a:t>EEC</a:t>
            </a:r>
            <a:r>
              <a:rPr lang="zh-CN" altLang="en-US" dirty="0">
                <a:latin typeface="方正超粗黑_GBK" panose="03000509000000000000" pitchFamily="65" charset="-122"/>
                <a:ea typeface="方正超粗黑_GBK" panose="03000509000000000000" pitchFamily="65" charset="-122"/>
              </a:rPr>
              <a:t>提供输入信号。</a:t>
            </a:r>
          </a:p>
        </p:txBody>
      </p:sp>
      <p:pic>
        <p:nvPicPr>
          <p:cNvPr id="5" name="图片 4"/>
          <p:cNvPicPr/>
          <p:nvPr/>
        </p:nvPicPr>
        <p:blipFill>
          <a:blip r:embed="rId3"/>
          <a:stretch>
            <a:fillRect/>
          </a:stretch>
        </p:blipFill>
        <p:spPr>
          <a:xfrm>
            <a:off x="6966136" y="2100175"/>
            <a:ext cx="4843427" cy="4335130"/>
          </a:xfrm>
          <a:prstGeom prst="rect">
            <a:avLst/>
          </a:prstGeom>
        </p:spPr>
      </p:pic>
      <p:sp>
        <p:nvSpPr>
          <p:cNvPr id="6" name="椭圆 5"/>
          <p:cNvSpPr/>
          <p:nvPr/>
        </p:nvSpPr>
        <p:spPr>
          <a:xfrm>
            <a:off x="8675296" y="3105507"/>
            <a:ext cx="940281" cy="87989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flipH="1">
            <a:off x="3087057" y="1454436"/>
            <a:ext cx="56265" cy="156808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991251" y="1929496"/>
            <a:ext cx="2502411" cy="1200329"/>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T49.5</a:t>
            </a:r>
            <a:r>
              <a:rPr lang="zh-CN" altLang="en-US" dirty="0">
                <a:latin typeface="方正超粗黑_GBK" panose="03000509000000000000" pitchFamily="65" charset="-122"/>
                <a:ea typeface="方正超粗黑_GBK" panose="03000509000000000000" pitchFamily="65" charset="-122"/>
              </a:rPr>
              <a:t>热电偶电缆组</a:t>
            </a:r>
            <a:r>
              <a:rPr lang="zh-CN" altLang="en-US" dirty="0" smtClean="0">
                <a:latin typeface="方正超粗黑_GBK" panose="03000509000000000000" pitchFamily="65" charset="-122"/>
                <a:ea typeface="方正超粗黑_GBK" panose="03000509000000000000" pitchFamily="65" charset="-122"/>
              </a:rPr>
              <a:t>件</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）二个热电偶</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）二根导管</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）接线盒</a:t>
            </a:r>
          </a:p>
        </p:txBody>
      </p:sp>
      <p:sp>
        <p:nvSpPr>
          <p:cNvPr id="12" name="文本框 11"/>
          <p:cNvSpPr txBox="1"/>
          <p:nvPr/>
        </p:nvSpPr>
        <p:spPr>
          <a:xfrm>
            <a:off x="8469079" y="2199498"/>
            <a:ext cx="1177314"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热电偶组</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2500150" y="108155"/>
            <a:ext cx="1286343" cy="923330"/>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第</a:t>
            </a:r>
            <a:r>
              <a:rPr lang="en-US" altLang="zh-CN" dirty="0" smtClean="0">
                <a:solidFill>
                  <a:srgbClr val="FF0000"/>
                </a:solidFill>
                <a:latin typeface="方正超粗黑_GBK" panose="03000509000000000000" pitchFamily="65" charset="-122"/>
                <a:ea typeface="方正超粗黑_GBK" panose="03000509000000000000" pitchFamily="65" charset="-122"/>
              </a:rPr>
              <a:t>2</a:t>
            </a:r>
            <a:r>
              <a:rPr lang="zh-CN" altLang="en-US" dirty="0" smtClean="0">
                <a:solidFill>
                  <a:srgbClr val="FF0000"/>
                </a:solidFill>
                <a:latin typeface="方正超粗黑_GBK" panose="03000509000000000000" pitchFamily="65" charset="-122"/>
                <a:ea typeface="方正超粗黑_GBK" panose="03000509000000000000" pitchFamily="65" charset="-122"/>
              </a:rPr>
              <a:t>级低压涡轮进口导向叶片</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a:stCxn id="12" idx="2"/>
          </p:cNvCxnSpPr>
          <p:nvPr/>
        </p:nvCxnSpPr>
        <p:spPr>
          <a:xfrm>
            <a:off x="9057736" y="2568830"/>
            <a:ext cx="34743" cy="73229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0746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49732" y="266700"/>
            <a:ext cx="9292537" cy="5070045"/>
          </a:xfrm>
          <a:prstGeom prst="rect">
            <a:avLst/>
          </a:prstGeom>
        </p:spPr>
      </p:pic>
      <p:sp>
        <p:nvSpPr>
          <p:cNvPr id="8" name="文本框 7"/>
          <p:cNvSpPr txBox="1"/>
          <p:nvPr/>
        </p:nvSpPr>
        <p:spPr>
          <a:xfrm>
            <a:off x="2721604" y="5844244"/>
            <a:ext cx="6748792"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EGT</a:t>
            </a:r>
            <a:r>
              <a:rPr lang="zh-CN" altLang="en-US" sz="5400" dirty="0">
                <a:solidFill>
                  <a:srgbClr val="FF0000"/>
                </a:solidFill>
                <a:latin typeface="方正超粗黑_GBK" panose="03000509000000000000" pitchFamily="65" charset="-122"/>
                <a:ea typeface="方正超粗黑_GBK" panose="03000509000000000000" pitchFamily="65" charset="-122"/>
              </a:rPr>
              <a:t>传感</a:t>
            </a:r>
            <a:r>
              <a:rPr lang="zh-CN" altLang="en-US" sz="5400" dirty="0" smtClean="0">
                <a:solidFill>
                  <a:srgbClr val="FF0000"/>
                </a:solidFill>
                <a:latin typeface="方正超粗黑_GBK" panose="03000509000000000000" pitchFamily="65" charset="-122"/>
                <a:ea typeface="方正超粗黑_GBK" panose="03000509000000000000" pitchFamily="65" charset="-122"/>
              </a:rPr>
              <a:t>器探测原理</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4390847" y="3452617"/>
            <a:ext cx="810884"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323164" y="2942099"/>
            <a:ext cx="810884"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920706" y="982298"/>
            <a:ext cx="3683477" cy="1754326"/>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两种异类金属</a:t>
            </a:r>
            <a:r>
              <a:rPr lang="zh-CN" altLang="en-US" dirty="0">
                <a:solidFill>
                  <a:srgbClr val="FF0000"/>
                </a:solidFill>
                <a:latin typeface="方正超粗黑_GBK" panose="03000509000000000000" pitchFamily="65" charset="-122"/>
                <a:ea typeface="方正超粗黑_GBK" panose="03000509000000000000" pitchFamily="65" charset="-122"/>
              </a:rPr>
              <a:t>镍铬</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）和</a:t>
            </a:r>
            <a:r>
              <a:rPr lang="zh-CN" altLang="en-US" dirty="0">
                <a:solidFill>
                  <a:srgbClr val="FF0000"/>
                </a:solidFill>
                <a:latin typeface="方正超粗黑_GBK" panose="03000509000000000000" pitchFamily="65" charset="-122"/>
                <a:ea typeface="方正超粗黑_GBK" panose="03000509000000000000" pitchFamily="65" charset="-122"/>
              </a:rPr>
              <a:t>镍铝</a:t>
            </a:r>
            <a:r>
              <a:rPr lang="zh-CN" altLang="en-US" dirty="0">
                <a:latin typeface="方正超粗黑_GBK" panose="03000509000000000000" pitchFamily="65" charset="-122"/>
                <a:ea typeface="方正超粗黑_GBK" panose="03000509000000000000" pitchFamily="65" charset="-122"/>
              </a:rPr>
              <a:t>连接起来组成一个完整的电路</a:t>
            </a:r>
            <a:r>
              <a:rPr lang="zh-CN" altLang="en-US" dirty="0" smtClean="0">
                <a:latin typeface="方正超粗黑_GBK" panose="03000509000000000000" pitchFamily="65" charset="-122"/>
                <a:ea typeface="方正超粗黑_GBK" panose="03000509000000000000" pitchFamily="65" charset="-122"/>
              </a:rPr>
              <a:t>，冷</a:t>
            </a:r>
            <a:r>
              <a:rPr lang="zh-CN" altLang="en-US" dirty="0">
                <a:latin typeface="方正超粗黑_GBK" panose="03000509000000000000" pitchFamily="65" charset="-122"/>
                <a:ea typeface="方正超粗黑_GBK" panose="03000509000000000000" pitchFamily="65" charset="-122"/>
              </a:rPr>
              <a:t>端（基准端）和热端之间</a:t>
            </a:r>
            <a:r>
              <a:rPr lang="zh-CN" altLang="en-US" dirty="0">
                <a:solidFill>
                  <a:srgbClr val="FF0000"/>
                </a:solidFill>
                <a:latin typeface="方正超粗黑_GBK" panose="03000509000000000000" pitchFamily="65" charset="-122"/>
                <a:ea typeface="方正超粗黑_GBK" panose="03000509000000000000" pitchFamily="65" charset="-122"/>
              </a:rPr>
              <a:t>温度差</a:t>
            </a:r>
            <a:r>
              <a:rPr lang="zh-CN" altLang="en-US" dirty="0">
                <a:latin typeface="方正超粗黑_GBK" panose="03000509000000000000" pitchFamily="65" charset="-122"/>
                <a:ea typeface="方正超粗黑_GBK" panose="03000509000000000000" pitchFamily="65" charset="-122"/>
              </a:rPr>
              <a:t>会产生热电势，</a:t>
            </a:r>
            <a:r>
              <a:rPr lang="zh-CN" altLang="en-US" dirty="0">
                <a:solidFill>
                  <a:srgbClr val="FF0000"/>
                </a:solidFill>
                <a:latin typeface="方正超粗黑_GBK" panose="03000509000000000000" pitchFamily="65" charset="-122"/>
                <a:ea typeface="方正超粗黑_GBK" panose="03000509000000000000" pitchFamily="65" charset="-122"/>
              </a:rPr>
              <a:t>热电势与冷、热端的温度差成比例</a:t>
            </a:r>
            <a:r>
              <a:rPr lang="zh-CN" altLang="en-US" dirty="0">
                <a:latin typeface="方正超粗黑_GBK" panose="03000509000000000000" pitchFamily="65" charset="-122"/>
                <a:ea typeface="方正超粗黑_GBK" panose="03000509000000000000" pitchFamily="65" charset="-122"/>
              </a:rPr>
              <a:t>。热端连接到传感器（热电偶），而冷端连接到</a:t>
            </a:r>
            <a:r>
              <a:rPr lang="en-US" altLang="zh-CN" dirty="0">
                <a:latin typeface="方正超粗黑_GBK" panose="03000509000000000000" pitchFamily="65" charset="-122"/>
                <a:ea typeface="方正超粗黑_GBK" panose="03000509000000000000" pitchFamily="65" charset="-122"/>
              </a:rPr>
              <a:t>EEC</a:t>
            </a:r>
            <a:r>
              <a:rPr lang="zh-CN" altLang="en-US" dirty="0" smtClean="0">
                <a:latin typeface="方正超粗黑_GBK" panose="03000509000000000000" pitchFamily="65" charset="-122"/>
                <a:ea typeface="方正超粗黑_GBK" panose="03000509000000000000" pitchFamily="65" charset="-122"/>
              </a:rPr>
              <a:t>内</a:t>
            </a:r>
            <a:endParaRPr lang="zh-CN" altLang="en-US" dirty="0">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232914" y="4920914"/>
            <a:ext cx="7043466" cy="923330"/>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热</a:t>
            </a:r>
            <a:r>
              <a:rPr lang="zh-CN" altLang="en-US" dirty="0">
                <a:latin typeface="方正超粗黑_GBK" panose="03000509000000000000" pitchFamily="65" charset="-122"/>
                <a:ea typeface="方正超粗黑_GBK" panose="03000509000000000000" pitchFamily="65" charset="-122"/>
              </a:rPr>
              <a:t>电势的大小还取决于</a:t>
            </a:r>
            <a:r>
              <a:rPr lang="zh-CN" altLang="en-US" dirty="0">
                <a:solidFill>
                  <a:srgbClr val="FF0000"/>
                </a:solidFill>
                <a:latin typeface="方正超粗黑_GBK" panose="03000509000000000000" pitchFamily="65" charset="-122"/>
                <a:ea typeface="方正超粗黑_GBK" panose="03000509000000000000" pitchFamily="65" charset="-122"/>
              </a:rPr>
              <a:t>回路中的电阻</a:t>
            </a:r>
            <a:r>
              <a:rPr lang="zh-CN" altLang="en-US" dirty="0">
                <a:latin typeface="方正超粗黑_GBK" panose="03000509000000000000" pitchFamily="65" charset="-122"/>
                <a:ea typeface="方正超粗黑_GBK" panose="03000509000000000000" pitchFamily="65" charset="-122"/>
              </a:rPr>
              <a:t>，该电阻在热电偶出厂时已经调好。在热电偶拆装时不能随意剪断导线，以免影响测量精度。只能将</a:t>
            </a:r>
            <a:r>
              <a:rPr lang="en-US" altLang="zh-CN" dirty="0">
                <a:latin typeface="方正超粗黑_GBK" panose="03000509000000000000" pitchFamily="65" charset="-122"/>
                <a:ea typeface="方正超粗黑_GBK" panose="03000509000000000000" pitchFamily="65" charset="-122"/>
              </a:rPr>
              <a:t>T49.5</a:t>
            </a:r>
            <a:r>
              <a:rPr lang="zh-CN" altLang="en-US" dirty="0">
                <a:latin typeface="方正超粗黑_GBK" panose="03000509000000000000" pitchFamily="65" charset="-122"/>
                <a:ea typeface="方正超粗黑_GBK" panose="03000509000000000000" pitchFamily="65" charset="-122"/>
              </a:rPr>
              <a:t>热电偶电缆作为一个组件更换。</a:t>
            </a:r>
          </a:p>
        </p:txBody>
      </p:sp>
    </p:spTree>
    <p:extLst>
      <p:ext uri="{BB962C8B-B14F-4D97-AF65-F5344CB8AC3E}">
        <p14:creationId xmlns:p14="http://schemas.microsoft.com/office/powerpoint/2010/main" val="1257445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p:nvPicPr>
        <p:blipFill>
          <a:blip r:embed="rId2"/>
          <a:stretch>
            <a:fillRect/>
          </a:stretch>
        </p:blipFill>
        <p:spPr>
          <a:xfrm>
            <a:off x="4581936" y="288590"/>
            <a:ext cx="7462096" cy="5050098"/>
          </a:xfrm>
          <a:prstGeom prst="rect">
            <a:avLst/>
          </a:prstGeom>
        </p:spPr>
      </p:pic>
      <p:sp>
        <p:nvSpPr>
          <p:cNvPr id="5" name="圆角矩形 4"/>
          <p:cNvSpPr/>
          <p:nvPr/>
        </p:nvSpPr>
        <p:spPr>
          <a:xfrm>
            <a:off x="9189186" y="4340447"/>
            <a:ext cx="1231524"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170178" y="5763626"/>
            <a:ext cx="5851645" cy="923330"/>
          </a:xfrm>
          <a:prstGeom prst="rect">
            <a:avLst/>
          </a:prstGeom>
          <a:solidFill>
            <a:schemeClr val="bg2"/>
          </a:solidFill>
        </p:spPr>
        <p:txBody>
          <a:bodyPr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机载振动监控系统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258791" y="392827"/>
            <a:ext cx="3985405" cy="4801314"/>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机载振动监控系统可连续显示发动机的振动水平</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较</a:t>
            </a:r>
            <a:r>
              <a:rPr lang="zh-CN" altLang="en-US" dirty="0">
                <a:latin typeface="方正超粗黑_GBK" panose="03000509000000000000" pitchFamily="65" charset="-122"/>
                <a:ea typeface="方正超粗黑_GBK" panose="03000509000000000000" pitchFamily="65" charset="-122"/>
              </a:rPr>
              <a:t>大的突发或渐进式的发动机振动，意味着发动机或发动机部件有故障</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有</a:t>
            </a:r>
            <a:r>
              <a:rPr lang="zh-CN" altLang="en-US" dirty="0">
                <a:latin typeface="方正超粗黑_GBK" panose="03000509000000000000" pitchFamily="65" charset="-122"/>
                <a:ea typeface="方正超粗黑_GBK" panose="03000509000000000000" pitchFamily="65" charset="-122"/>
              </a:rPr>
              <a:t>可能造成发动机过大振动的原因有：压气机或涡轮叶片损坏、转子不平衡、非正常作动附件齿轮箱，或发动机安装附件故障</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早</a:t>
            </a:r>
            <a:r>
              <a:rPr lang="zh-CN" altLang="en-US" dirty="0">
                <a:latin typeface="方正超粗黑_GBK" panose="03000509000000000000" pitchFamily="65" charset="-122"/>
                <a:ea typeface="方正超粗黑_GBK" panose="03000509000000000000" pitchFamily="65" charset="-122"/>
              </a:rPr>
              <a:t>期的警告可以尽早采取措施，防止发动机造成更严重的损坏</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endParaRPr lang="en-US" altLang="zh-CN" dirty="0">
              <a:latin typeface="方正超粗黑_GBK" panose="03000509000000000000" pitchFamily="65" charset="-122"/>
              <a:ea typeface="方正超粗黑_GBK" panose="03000509000000000000" pitchFamily="65" charset="-122"/>
            </a:endParaRPr>
          </a:p>
          <a:p>
            <a:pPr indent="180000"/>
            <a:r>
              <a:rPr lang="zh-CN" altLang="en-US" dirty="0">
                <a:latin typeface="方正超粗黑_GBK" panose="03000509000000000000" pitchFamily="65" charset="-122"/>
                <a:ea typeface="方正超粗黑_GBK" panose="03000509000000000000" pitchFamily="65" charset="-122"/>
              </a:rPr>
              <a:t>机载振动监控系统包</a:t>
            </a:r>
            <a:r>
              <a:rPr lang="zh-CN" altLang="en-US" dirty="0" smtClean="0">
                <a:latin typeface="方正超粗黑_GBK" panose="03000509000000000000" pitchFamily="65" charset="-122"/>
                <a:ea typeface="方正超粗黑_GBK" panose="03000509000000000000" pitchFamily="65" charset="-122"/>
              </a:rPr>
              <a:t>括：</a:t>
            </a:r>
            <a:endParaRPr lang="zh-CN" altLang="en-US" dirty="0">
              <a:latin typeface="方正超粗黑_GBK" panose="03000509000000000000" pitchFamily="65" charset="-122"/>
              <a:ea typeface="方正超粗黑_GBK" panose="03000509000000000000" pitchFamily="65" charset="-122"/>
            </a:endParaRPr>
          </a:p>
          <a:p>
            <a:pPr indent="180000"/>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）机载振动监控（</a:t>
            </a:r>
            <a:r>
              <a:rPr lang="en-US" altLang="zh-CN" dirty="0">
                <a:latin typeface="方正超粗黑_GBK" panose="03000509000000000000" pitchFamily="65" charset="-122"/>
                <a:ea typeface="方正超粗黑_GBK" panose="03000509000000000000" pitchFamily="65" charset="-122"/>
              </a:rPr>
              <a:t>AVM</a:t>
            </a:r>
            <a:r>
              <a:rPr lang="zh-CN" altLang="en-US" dirty="0">
                <a:latin typeface="方正超粗黑_GBK" panose="03000509000000000000" pitchFamily="65" charset="-122"/>
                <a:ea typeface="方正超粗黑_GBK" panose="03000509000000000000" pitchFamily="65" charset="-122"/>
              </a:rPr>
              <a:t>）信号处理器</a:t>
            </a:r>
          </a:p>
          <a:p>
            <a:pPr indent="180000"/>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号轴承振动传感器</a:t>
            </a:r>
          </a:p>
          <a:p>
            <a:pPr indent="180000"/>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）风扇框架压气机机匣垂直（</a:t>
            </a:r>
            <a:r>
              <a:rPr lang="en-US" altLang="zh-CN" dirty="0">
                <a:latin typeface="方正超粗黑_GBK" panose="03000509000000000000" pitchFamily="65" charset="-122"/>
                <a:ea typeface="方正超粗黑_GBK" panose="03000509000000000000" pitchFamily="65" charset="-122"/>
              </a:rPr>
              <a:t>FFCCV</a:t>
            </a:r>
            <a:r>
              <a:rPr lang="zh-CN" altLang="en-US" dirty="0">
                <a:latin typeface="方正超粗黑_GBK" panose="03000509000000000000" pitchFamily="65" charset="-122"/>
                <a:ea typeface="方正超粗黑_GBK" panose="03000509000000000000" pitchFamily="65" charset="-122"/>
              </a:rPr>
              <a:t>）传感</a:t>
            </a:r>
            <a:r>
              <a:rPr lang="zh-CN" altLang="en-US" dirty="0" smtClean="0">
                <a:latin typeface="方正超粗黑_GBK" panose="03000509000000000000" pitchFamily="65" charset="-122"/>
                <a:ea typeface="方正超粗黑_GBK" panose="03000509000000000000" pitchFamily="65" charset="-122"/>
              </a:rPr>
              <a:t>器</a:t>
            </a:r>
            <a:endParaRPr lang="zh-CN" altLang="en-US" dirty="0">
              <a:latin typeface="方正超粗黑_GBK" panose="03000509000000000000" pitchFamily="65" charset="-122"/>
              <a:ea typeface="方正超粗黑_GBK" panose="03000509000000000000" pitchFamily="65" charset="-122"/>
            </a:endParaRPr>
          </a:p>
        </p:txBody>
      </p:sp>
      <p:sp>
        <p:nvSpPr>
          <p:cNvPr id="11" name="椭圆 10"/>
          <p:cNvSpPr/>
          <p:nvPr/>
        </p:nvSpPr>
        <p:spPr>
          <a:xfrm>
            <a:off x="6875252" y="2441274"/>
            <a:ext cx="284672" cy="28467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a:stCxn id="16" idx="3"/>
          </p:cNvCxnSpPr>
          <p:nvPr/>
        </p:nvCxnSpPr>
        <p:spPr>
          <a:xfrm>
            <a:off x="6051236" y="1977843"/>
            <a:ext cx="594666" cy="25622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7082286" y="2016336"/>
            <a:ext cx="284672" cy="28467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579614" y="2210432"/>
            <a:ext cx="284672" cy="28467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523072" y="2091729"/>
            <a:ext cx="284672" cy="28467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829289" y="3187461"/>
            <a:ext cx="1693783"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N1</a:t>
            </a:r>
            <a:r>
              <a:rPr lang="zh-CN" altLang="en-US" dirty="0" smtClean="0">
                <a:solidFill>
                  <a:srgbClr val="FF0000"/>
                </a:solidFill>
                <a:latin typeface="方正超粗黑_GBK" panose="03000509000000000000" pitchFamily="65" charset="-122"/>
                <a:ea typeface="方正超粗黑_GBK" panose="03000509000000000000" pitchFamily="65" charset="-122"/>
              </a:rPr>
              <a:t>转速传感器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5016066" y="1654677"/>
            <a:ext cx="1035170" cy="646331"/>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N2</a:t>
            </a:r>
            <a:r>
              <a:rPr lang="zh-CN" altLang="en-US" dirty="0" smtClean="0">
                <a:solidFill>
                  <a:srgbClr val="FF0000"/>
                </a:solidFill>
                <a:latin typeface="方正超粗黑_GBK" panose="03000509000000000000" pitchFamily="65" charset="-122"/>
                <a:ea typeface="方正超粗黑_GBK" panose="03000509000000000000" pitchFamily="65" charset="-122"/>
              </a:rPr>
              <a:t>转速传感器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7992372" y="1466318"/>
            <a:ext cx="1420840" cy="646331"/>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1</a:t>
            </a:r>
            <a:r>
              <a:rPr lang="zh-CN" altLang="en-US" dirty="0" smtClean="0">
                <a:solidFill>
                  <a:srgbClr val="FF0000"/>
                </a:solidFill>
                <a:latin typeface="方正超粗黑_GBK" panose="03000509000000000000" pitchFamily="65" charset="-122"/>
                <a:ea typeface="方正超粗黑_GBK" panose="03000509000000000000" pitchFamily="65" charset="-122"/>
              </a:rPr>
              <a:t>号轴承</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振动</a:t>
            </a:r>
            <a:r>
              <a:rPr lang="zh-CN" altLang="en-US" dirty="0" smtClean="0">
                <a:solidFill>
                  <a:srgbClr val="FF0000"/>
                </a:solidFill>
                <a:latin typeface="方正超粗黑_GBK" panose="03000509000000000000" pitchFamily="65" charset="-122"/>
                <a:ea typeface="方正超粗黑_GBK" panose="03000509000000000000" pitchFamily="65" charset="-122"/>
              </a:rPr>
              <a:t>传感器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8" name="文本框 17"/>
          <p:cNvSpPr txBox="1"/>
          <p:nvPr/>
        </p:nvSpPr>
        <p:spPr>
          <a:xfrm>
            <a:off x="7992372" y="2864295"/>
            <a:ext cx="1420840" cy="646331"/>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FFCCV</a:t>
            </a: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振动</a:t>
            </a:r>
            <a:r>
              <a:rPr lang="zh-CN" altLang="en-US" dirty="0" smtClean="0">
                <a:solidFill>
                  <a:srgbClr val="FF0000"/>
                </a:solidFill>
                <a:latin typeface="方正超粗黑_GBK" panose="03000509000000000000" pitchFamily="65" charset="-122"/>
                <a:ea typeface="方正超粗黑_GBK" panose="03000509000000000000" pitchFamily="65" charset="-122"/>
              </a:rPr>
              <a:t>传感器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9" name="直接箭头连接符 18"/>
          <p:cNvCxnSpPr/>
          <p:nvPr/>
        </p:nvCxnSpPr>
        <p:spPr>
          <a:xfrm flipV="1">
            <a:off x="6523072" y="2616124"/>
            <a:ext cx="494516" cy="75600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flipV="1">
            <a:off x="7744922" y="2347945"/>
            <a:ext cx="232818" cy="51635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7" idx="1"/>
          </p:cNvCxnSpPr>
          <p:nvPr/>
        </p:nvCxnSpPr>
        <p:spPr>
          <a:xfrm flipH="1">
            <a:off x="7253360" y="1789484"/>
            <a:ext cx="739012" cy="36918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9243008" y="4357699"/>
            <a:ext cx="1117315" cy="646331"/>
          </a:xfrm>
          <a:prstGeom prst="rect">
            <a:avLst/>
          </a:prstGeom>
          <a:no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AVM</a:t>
            </a:r>
            <a:r>
              <a:rPr lang="zh-CN" altLang="en-US" dirty="0" smtClean="0">
                <a:solidFill>
                  <a:srgbClr val="FF0000"/>
                </a:solidFill>
                <a:latin typeface="方正超粗黑_GBK" panose="03000509000000000000" pitchFamily="65" charset="-122"/>
                <a:ea typeface="方正超粗黑_GBK" panose="03000509000000000000" pitchFamily="65" charset="-122"/>
              </a:rPr>
              <a:t>信号处理器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9084855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机载振动监控系统</a:t>
            </a:r>
            <a:endParaRPr lang="zh-CN" altLang="en-US" dirty="0"/>
          </a:p>
        </p:txBody>
      </p:sp>
      <p:sp>
        <p:nvSpPr>
          <p:cNvPr id="3" name="内容占位符 2"/>
          <p:cNvSpPr>
            <a:spLocks noGrp="1"/>
          </p:cNvSpPr>
          <p:nvPr>
            <p:ph idx="1"/>
          </p:nvPr>
        </p:nvSpPr>
        <p:spPr/>
        <p:txBody>
          <a:bodyPr/>
          <a:lstStyle/>
          <a:p>
            <a:r>
              <a:rPr lang="en-US" altLang="zh-CN" dirty="0"/>
              <a:t>N1</a:t>
            </a:r>
            <a:r>
              <a:rPr lang="zh-CN" altLang="en-US" dirty="0"/>
              <a:t>和</a:t>
            </a:r>
            <a:r>
              <a:rPr lang="en-US" altLang="zh-CN" dirty="0"/>
              <a:t>N2</a:t>
            </a:r>
            <a:r>
              <a:rPr lang="zh-CN" altLang="en-US" dirty="0"/>
              <a:t>转速传感器输送数据到</a:t>
            </a:r>
            <a:r>
              <a:rPr lang="en-US" altLang="zh-CN" dirty="0"/>
              <a:t>EEC</a:t>
            </a:r>
            <a:r>
              <a:rPr lang="zh-CN" altLang="en-US" dirty="0"/>
              <a:t>、</a:t>
            </a:r>
            <a:r>
              <a:rPr lang="en-US" altLang="zh-CN" dirty="0"/>
              <a:t>DEU</a:t>
            </a:r>
            <a:r>
              <a:rPr lang="zh-CN" altLang="en-US" dirty="0"/>
              <a:t>（显示电子组件）和</a:t>
            </a:r>
            <a:r>
              <a:rPr lang="en-US" altLang="zh-CN" dirty="0"/>
              <a:t>AVM</a:t>
            </a:r>
            <a:r>
              <a:rPr lang="zh-CN" altLang="en-US" dirty="0"/>
              <a:t>信号处理器。输送到</a:t>
            </a:r>
            <a:r>
              <a:rPr lang="en-US" altLang="zh-CN" dirty="0"/>
              <a:t>EEC</a:t>
            </a:r>
            <a:r>
              <a:rPr lang="zh-CN" altLang="en-US" dirty="0"/>
              <a:t>的转速数据用于内部逻辑计</a:t>
            </a:r>
            <a:r>
              <a:rPr lang="zh-CN" altLang="en-US" dirty="0" smtClean="0"/>
              <a:t>算</a:t>
            </a:r>
            <a:endParaRPr lang="en-US" altLang="zh-CN" dirty="0" smtClean="0"/>
          </a:p>
          <a:p>
            <a:r>
              <a:rPr lang="zh-CN" altLang="en-US" dirty="0" smtClean="0"/>
              <a:t>到</a:t>
            </a:r>
            <a:r>
              <a:rPr lang="en-US" altLang="zh-CN" dirty="0"/>
              <a:t>DEU</a:t>
            </a:r>
            <a:r>
              <a:rPr lang="zh-CN" altLang="en-US" dirty="0"/>
              <a:t>的数据用作发动机指示</a:t>
            </a:r>
            <a:r>
              <a:rPr lang="zh-CN" altLang="en-US" dirty="0" smtClean="0"/>
              <a:t>。</a:t>
            </a:r>
            <a:endParaRPr lang="en-US" altLang="zh-CN" dirty="0" smtClean="0"/>
          </a:p>
          <a:p>
            <a:r>
              <a:rPr lang="en-US" altLang="zh-CN" dirty="0" smtClean="0"/>
              <a:t>N1</a:t>
            </a:r>
            <a:r>
              <a:rPr lang="zh-CN" altLang="en-US" dirty="0"/>
              <a:t>、</a:t>
            </a:r>
            <a:r>
              <a:rPr lang="en-US" altLang="zh-CN" dirty="0"/>
              <a:t>N2</a:t>
            </a:r>
            <a:r>
              <a:rPr lang="zh-CN" altLang="en-US" dirty="0"/>
              <a:t>、</a:t>
            </a:r>
            <a:r>
              <a:rPr lang="en-US" altLang="zh-CN" dirty="0"/>
              <a:t>1</a:t>
            </a:r>
            <a:r>
              <a:rPr lang="zh-CN" altLang="en-US" dirty="0"/>
              <a:t>号轴承和</a:t>
            </a:r>
            <a:r>
              <a:rPr lang="en-US" altLang="zh-CN" dirty="0"/>
              <a:t>FFCCV</a:t>
            </a:r>
            <a:r>
              <a:rPr lang="zh-CN" altLang="en-US" dirty="0"/>
              <a:t>振动传感器的数据传送到</a:t>
            </a:r>
            <a:r>
              <a:rPr lang="en-US" altLang="zh-CN" dirty="0"/>
              <a:t>AVM</a:t>
            </a:r>
            <a:r>
              <a:rPr lang="zh-CN" altLang="en-US" dirty="0"/>
              <a:t>信号处理器，用于振动分析</a:t>
            </a:r>
            <a:r>
              <a:rPr lang="zh-CN" altLang="en-US" dirty="0" smtClean="0"/>
              <a:t>。</a:t>
            </a:r>
            <a:endParaRPr lang="en-US" altLang="zh-CN" dirty="0" smtClean="0"/>
          </a:p>
          <a:p>
            <a:r>
              <a:rPr lang="zh-CN" altLang="en-US" dirty="0" smtClean="0"/>
              <a:t>最</a:t>
            </a:r>
            <a:r>
              <a:rPr lang="zh-CN" altLang="en-US" dirty="0"/>
              <a:t>高的振动信号显示在中央显示组件上。</a:t>
            </a:r>
          </a:p>
        </p:txBody>
      </p:sp>
    </p:spTree>
    <p:extLst>
      <p:ext uri="{BB962C8B-B14F-4D97-AF65-F5344CB8AC3E}">
        <p14:creationId xmlns:p14="http://schemas.microsoft.com/office/powerpoint/2010/main" val="5796679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机载振动监控系统</a:t>
            </a:r>
            <a:endParaRPr lang="zh-CN" altLang="en-US" dirty="0"/>
          </a:p>
        </p:txBody>
      </p:sp>
      <p:sp>
        <p:nvSpPr>
          <p:cNvPr id="3" name="内容占位符 2"/>
          <p:cNvSpPr>
            <a:spLocks noGrp="1"/>
          </p:cNvSpPr>
          <p:nvPr>
            <p:ph idx="1"/>
          </p:nvPr>
        </p:nvSpPr>
        <p:spPr/>
        <p:txBody>
          <a:bodyPr/>
          <a:lstStyle/>
          <a:p>
            <a:r>
              <a:rPr lang="en-US" altLang="zh-CN" dirty="0"/>
              <a:t>AVM</a:t>
            </a:r>
            <a:r>
              <a:rPr lang="zh-CN" altLang="en-US" dirty="0"/>
              <a:t>系统采集发动机振动信号和转速信号，经过</a:t>
            </a:r>
            <a:r>
              <a:rPr lang="en-US" altLang="zh-CN" dirty="0"/>
              <a:t>AVM</a:t>
            </a:r>
            <a:r>
              <a:rPr lang="zh-CN" altLang="en-US" dirty="0"/>
              <a:t>软件处理后给出发动机振动最大值，通过数据总线发送给</a:t>
            </a:r>
            <a:r>
              <a:rPr lang="en-US" altLang="zh-CN" dirty="0" smtClean="0"/>
              <a:t>DEU</a:t>
            </a:r>
          </a:p>
          <a:p>
            <a:r>
              <a:rPr lang="en-US" altLang="zh-CN" dirty="0" smtClean="0"/>
              <a:t>DEU</a:t>
            </a:r>
            <a:r>
              <a:rPr lang="zh-CN" altLang="en-US" dirty="0"/>
              <a:t>在</a:t>
            </a:r>
            <a:r>
              <a:rPr lang="en-US" altLang="zh-CN" dirty="0"/>
              <a:t>DU</a:t>
            </a:r>
            <a:r>
              <a:rPr lang="zh-CN" altLang="en-US" dirty="0"/>
              <a:t>（显示组件）上显示振动值</a:t>
            </a:r>
            <a:r>
              <a:rPr lang="zh-CN" altLang="en-US" dirty="0" smtClean="0"/>
              <a:t>。</a:t>
            </a:r>
            <a:endParaRPr lang="en-US" altLang="zh-CN" dirty="0" smtClean="0"/>
          </a:p>
          <a:p>
            <a:r>
              <a:rPr lang="zh-CN" altLang="en-US" dirty="0" smtClean="0"/>
              <a:t>振</a:t>
            </a:r>
            <a:r>
              <a:rPr lang="zh-CN" altLang="en-US" dirty="0"/>
              <a:t>动值反映了发动机转子径向振动的大小，振动值大，说明转子运转不平</a:t>
            </a:r>
            <a:r>
              <a:rPr lang="zh-CN" altLang="en-US" dirty="0" smtClean="0"/>
              <a:t>衡</a:t>
            </a:r>
            <a:endParaRPr lang="en-US" altLang="zh-CN" dirty="0" smtClean="0"/>
          </a:p>
          <a:p>
            <a:r>
              <a:rPr lang="zh-CN" altLang="en-US" dirty="0" smtClean="0"/>
              <a:t>低</a:t>
            </a:r>
            <a:r>
              <a:rPr lang="zh-CN" altLang="en-US" dirty="0"/>
              <a:t>压转子可通过改变风扇进口整流锥上的配平螺钉配置降低振动</a:t>
            </a:r>
            <a:r>
              <a:rPr lang="zh-CN" altLang="en-US" dirty="0" smtClean="0"/>
              <a:t>值</a:t>
            </a:r>
            <a:endParaRPr lang="en-US" altLang="zh-CN" dirty="0" smtClean="0"/>
          </a:p>
          <a:p>
            <a:r>
              <a:rPr lang="zh-CN" altLang="en-US" b="1" dirty="0" smtClean="0">
                <a:solidFill>
                  <a:srgbClr val="FF0000"/>
                </a:solidFill>
              </a:rPr>
              <a:t>高</a:t>
            </a:r>
            <a:r>
              <a:rPr lang="zh-CN" altLang="en-US" b="1" dirty="0">
                <a:solidFill>
                  <a:srgbClr val="FF0000"/>
                </a:solidFill>
              </a:rPr>
              <a:t>压转子航线维修级别无法处理</a:t>
            </a:r>
            <a:r>
              <a:rPr lang="zh-CN" altLang="en-US" dirty="0"/>
              <a:t>。</a:t>
            </a:r>
          </a:p>
        </p:txBody>
      </p:sp>
    </p:spTree>
    <p:extLst>
      <p:ext uri="{BB962C8B-B14F-4D97-AF65-F5344CB8AC3E}">
        <p14:creationId xmlns:p14="http://schemas.microsoft.com/office/powerpoint/2010/main" val="33214634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75624" y="214504"/>
            <a:ext cx="7686675" cy="5419725"/>
          </a:xfrm>
          <a:prstGeom prst="rect">
            <a:avLst/>
          </a:prstGeom>
        </p:spPr>
      </p:pic>
      <p:sp>
        <p:nvSpPr>
          <p:cNvPr id="5" name="圆角矩形 4"/>
          <p:cNvSpPr/>
          <p:nvPr/>
        </p:nvSpPr>
        <p:spPr>
          <a:xfrm>
            <a:off x="5589917" y="458629"/>
            <a:ext cx="2572382" cy="141152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519548" y="5634229"/>
            <a:ext cx="5152905"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机载振动监控</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8318201" y="392825"/>
            <a:ext cx="3528802" cy="1477328"/>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AVM</a:t>
            </a:r>
            <a:r>
              <a:rPr lang="zh-CN" altLang="en-US" dirty="0">
                <a:latin typeface="方正超粗黑_GBK" panose="03000509000000000000" pitchFamily="65" charset="-122"/>
                <a:ea typeface="方正超粗黑_GBK" panose="03000509000000000000" pitchFamily="65" charset="-122"/>
              </a:rPr>
              <a:t>系统采集发动机振动信号和转速信号，经过</a:t>
            </a:r>
            <a:r>
              <a:rPr lang="en-US" altLang="zh-CN" dirty="0">
                <a:latin typeface="方正超粗黑_GBK" panose="03000509000000000000" pitchFamily="65" charset="-122"/>
                <a:ea typeface="方正超粗黑_GBK" panose="03000509000000000000" pitchFamily="65" charset="-122"/>
              </a:rPr>
              <a:t>AVM</a:t>
            </a:r>
            <a:r>
              <a:rPr lang="zh-CN" altLang="en-US" dirty="0">
                <a:latin typeface="方正超粗黑_GBK" panose="03000509000000000000" pitchFamily="65" charset="-122"/>
                <a:ea typeface="方正超粗黑_GBK" panose="03000509000000000000" pitchFamily="65" charset="-122"/>
              </a:rPr>
              <a:t>软件处理后给出发动机振动最大值，通过数据总线发送给</a:t>
            </a:r>
            <a:r>
              <a:rPr lang="en-US" altLang="zh-CN" dirty="0" smtClean="0">
                <a:latin typeface="方正超粗黑_GBK" panose="03000509000000000000" pitchFamily="65" charset="-122"/>
                <a:ea typeface="方正超粗黑_GBK" panose="03000509000000000000" pitchFamily="65" charset="-122"/>
              </a:rPr>
              <a:t>DEU</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DEU</a:t>
            </a:r>
            <a:r>
              <a:rPr lang="zh-CN" altLang="en-US" dirty="0">
                <a:latin typeface="方正超粗黑_GBK" panose="03000509000000000000" pitchFamily="65" charset="-122"/>
                <a:ea typeface="方正超粗黑_GBK" panose="03000509000000000000" pitchFamily="65" charset="-122"/>
              </a:rPr>
              <a:t>在</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（显示组件）上显示振动值。</a:t>
            </a:r>
          </a:p>
        </p:txBody>
      </p:sp>
      <p:sp>
        <p:nvSpPr>
          <p:cNvPr id="9" name="圆角矩形 8"/>
          <p:cNvSpPr/>
          <p:nvPr/>
        </p:nvSpPr>
        <p:spPr>
          <a:xfrm>
            <a:off x="4037162" y="1699404"/>
            <a:ext cx="1475118" cy="314001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28831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9157" y="0"/>
            <a:ext cx="9478912" cy="5402033"/>
          </a:xfrm>
          <a:prstGeom prst="rect">
            <a:avLst/>
          </a:prstGeom>
        </p:spPr>
      </p:pic>
      <p:sp>
        <p:nvSpPr>
          <p:cNvPr id="5" name="圆角矩形 4"/>
          <p:cNvSpPr/>
          <p:nvPr/>
        </p:nvSpPr>
        <p:spPr>
          <a:xfrm>
            <a:off x="5348377" y="1883501"/>
            <a:ext cx="911466" cy="29898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469147" y="5634229"/>
            <a:ext cx="6377856"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1</a:t>
            </a:r>
            <a:r>
              <a:rPr lang="zh-CN" altLang="en-US" sz="5400" dirty="0" smtClean="0">
                <a:solidFill>
                  <a:srgbClr val="FF0000"/>
                </a:solidFill>
                <a:latin typeface="方正超粗黑_GBK" panose="03000509000000000000" pitchFamily="65" charset="-122"/>
                <a:ea typeface="方正超粗黑_GBK" panose="03000509000000000000" pitchFamily="65" charset="-122"/>
              </a:rPr>
              <a:t>号轴承振动传感器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79157" y="73649"/>
            <a:ext cx="2306806" cy="923330"/>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号轴承振动传感</a:t>
            </a:r>
            <a:r>
              <a:rPr lang="zh-CN" altLang="en-US" dirty="0" smtClean="0">
                <a:latin typeface="方正超粗黑_GBK" panose="03000509000000000000" pitchFamily="65" charset="-122"/>
                <a:ea typeface="方正超粗黑_GBK" panose="03000509000000000000" pitchFamily="65" charset="-122"/>
              </a:rPr>
              <a:t>器固</a:t>
            </a:r>
            <a:r>
              <a:rPr lang="zh-CN" altLang="en-US" dirty="0">
                <a:latin typeface="方正超粗黑_GBK" panose="03000509000000000000" pitchFamily="65" charset="-122"/>
                <a:ea typeface="方正超粗黑_GBK" panose="03000509000000000000" pitchFamily="65" charset="-122"/>
              </a:rPr>
              <a:t>定于</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号轴承支架前安装边</a:t>
            </a:r>
            <a:r>
              <a:rPr lang="en-US" altLang="zh-CN" dirty="0">
                <a:latin typeface="方正超粗黑_GBK" panose="03000509000000000000" pitchFamily="65" charset="-122"/>
                <a:ea typeface="方正超粗黑_GBK" panose="03000509000000000000" pitchFamily="65" charset="-122"/>
              </a:rPr>
              <a:t>9</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00</a:t>
            </a:r>
            <a:r>
              <a:rPr lang="zh-CN" altLang="en-US" dirty="0">
                <a:latin typeface="方正超粗黑_GBK" panose="03000509000000000000" pitchFamily="65" charset="-122"/>
                <a:ea typeface="方正超粗黑_GBK" panose="03000509000000000000" pitchFamily="65" charset="-122"/>
              </a:rPr>
              <a:t>位</a:t>
            </a:r>
            <a:r>
              <a:rPr lang="zh-CN" altLang="en-US" dirty="0" smtClean="0">
                <a:latin typeface="方正超粗黑_GBK" panose="03000509000000000000" pitchFamily="65" charset="-122"/>
                <a:ea typeface="方正超粗黑_GBK" panose="03000509000000000000" pitchFamily="65" charset="-122"/>
              </a:rPr>
              <a:t>置</a:t>
            </a:r>
            <a:endParaRPr lang="zh-CN" altLang="en-US" dirty="0">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a:stCxn id="10" idx="2"/>
          </p:cNvCxnSpPr>
          <p:nvPr/>
        </p:nvCxnSpPr>
        <p:spPr>
          <a:xfrm>
            <a:off x="1232560" y="996979"/>
            <a:ext cx="717010" cy="153918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4537495" y="2705778"/>
            <a:ext cx="931652" cy="152787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280884" y="3910488"/>
            <a:ext cx="1585742" cy="646331"/>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导线穿过风扇框架</a:t>
            </a:r>
            <a:r>
              <a:rPr lang="en-US" altLang="zh-CN" dirty="0" smtClean="0">
                <a:latin typeface="方正超粗黑_GBK" panose="03000509000000000000" pitchFamily="65" charset="-122"/>
                <a:ea typeface="方正超粗黑_GBK" panose="03000509000000000000" pitchFamily="65" charset="-122"/>
              </a:rPr>
              <a:t>4</a:t>
            </a:r>
            <a:r>
              <a:rPr lang="zh-CN" altLang="en-US" dirty="0" smtClean="0">
                <a:latin typeface="方正超粗黑_GBK" panose="03000509000000000000" pitchFamily="65" charset="-122"/>
                <a:ea typeface="方正超粗黑_GBK" panose="03000509000000000000" pitchFamily="65" charset="-122"/>
              </a:rPr>
              <a:t>号支柱</a:t>
            </a:r>
            <a:endParaRPr lang="zh-CN" altLang="en-US" dirty="0">
              <a:latin typeface="方正超粗黑_GBK" panose="03000509000000000000" pitchFamily="65" charset="-122"/>
              <a:ea typeface="方正超粗黑_GBK" panose="03000509000000000000" pitchFamily="65" charset="-122"/>
            </a:endParaRPr>
          </a:p>
        </p:txBody>
      </p:sp>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2009"/>
          <a:stretch/>
        </p:blipFill>
        <p:spPr>
          <a:xfrm>
            <a:off x="1631908" y="3740781"/>
            <a:ext cx="3024423" cy="3011061"/>
          </a:xfrm>
          <a:prstGeom prst="rect">
            <a:avLst/>
          </a:prstGeom>
          <a:ln w="38100">
            <a:solidFill>
              <a:schemeClr val="accent4"/>
            </a:solidFill>
          </a:ln>
        </p:spPr>
      </p:pic>
      <p:cxnSp>
        <p:nvCxnSpPr>
          <p:cNvPr id="16" name="直接箭头连接符 15"/>
          <p:cNvCxnSpPr/>
          <p:nvPr/>
        </p:nvCxnSpPr>
        <p:spPr>
          <a:xfrm flipH="1">
            <a:off x="4459857" y="4556819"/>
            <a:ext cx="821028" cy="55864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9558069" y="73649"/>
            <a:ext cx="2441274" cy="4524315"/>
          </a:xfrm>
          <a:prstGeom prst="rect">
            <a:avLst/>
          </a:prstGeom>
          <a:solidFill>
            <a:schemeClr val="bg2"/>
          </a:solidFill>
        </p:spPr>
        <p:txBody>
          <a:bodyPr wrap="square" rtlCol="0">
            <a:spAutoFit/>
          </a:bodyPr>
          <a:lstStyle/>
          <a:p>
            <a:pPr indent="180000"/>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号轴承振动传感器永久监控发动机振动</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由</a:t>
            </a:r>
            <a:r>
              <a:rPr lang="zh-CN" altLang="en-US" dirty="0">
                <a:latin typeface="方正超粗黑_GBK" panose="03000509000000000000" pitchFamily="65" charset="-122"/>
                <a:ea typeface="方正超粗黑_GBK" panose="03000509000000000000" pitchFamily="65" charset="-122"/>
              </a:rPr>
              <a:t>于它的位置，</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号轴承振动传感器对风扇和低压压气机的振动更为敏感</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此</a:t>
            </a:r>
            <a:r>
              <a:rPr lang="zh-CN" altLang="en-US" dirty="0">
                <a:latin typeface="方正超粗黑_GBK" panose="03000509000000000000" pitchFamily="65" charset="-122"/>
                <a:ea typeface="方正超粗黑_GBK" panose="03000509000000000000" pitchFamily="65" charset="-122"/>
              </a:rPr>
              <a:t>传感器也能感受</a:t>
            </a:r>
            <a:r>
              <a:rPr lang="en-US" altLang="zh-CN" dirty="0">
                <a:latin typeface="方正超粗黑_GBK" panose="03000509000000000000" pitchFamily="65" charset="-122"/>
                <a:ea typeface="方正超粗黑_GBK" panose="03000509000000000000" pitchFamily="65" charset="-122"/>
              </a:rPr>
              <a:t>N2</a:t>
            </a:r>
            <a:r>
              <a:rPr lang="zh-CN" altLang="en-US" dirty="0">
                <a:latin typeface="方正超粗黑_GBK" panose="03000509000000000000" pitchFamily="65" charset="-122"/>
                <a:ea typeface="方正超粗黑_GBK" panose="03000509000000000000" pitchFamily="65" charset="-122"/>
              </a:rPr>
              <a:t>和</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（低压涡轮）的振动</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传</a:t>
            </a:r>
            <a:r>
              <a:rPr lang="zh-CN" altLang="en-US" dirty="0">
                <a:latin typeface="方正超粗黑_GBK" panose="03000509000000000000" pitchFamily="65" charset="-122"/>
                <a:ea typeface="方正超粗黑_GBK" panose="03000509000000000000" pitchFamily="65" charset="-122"/>
              </a:rPr>
              <a:t>感器的数据可用于风扇配平操作</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en-US" altLang="zh-CN" dirty="0" smtClean="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号轴承振动传感器</a:t>
            </a:r>
            <a:r>
              <a:rPr lang="zh-CN" altLang="en-US" dirty="0">
                <a:solidFill>
                  <a:srgbClr val="FF0000"/>
                </a:solidFill>
                <a:latin typeface="方正超粗黑_GBK" panose="03000509000000000000" pitchFamily="65" charset="-122"/>
                <a:ea typeface="方正超粗黑_GBK" panose="03000509000000000000" pitchFamily="65" charset="-122"/>
              </a:rPr>
              <a:t>不是航线可更换件</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LRU</a:t>
            </a:r>
            <a:r>
              <a:rPr lang="zh-CN" altLang="en-US" dirty="0">
                <a:latin typeface="方正超粗黑_GBK" panose="03000509000000000000" pitchFamily="65" charset="-122"/>
                <a:ea typeface="方正超粗黑_GBK" panose="03000509000000000000" pitchFamily="65" charset="-122"/>
              </a:rPr>
              <a:t>），只有在发动机</a:t>
            </a:r>
            <a:r>
              <a:rPr lang="zh-CN" altLang="en-US" dirty="0">
                <a:solidFill>
                  <a:srgbClr val="FF0000"/>
                </a:solidFill>
                <a:latin typeface="方正超粗黑_GBK" panose="03000509000000000000" pitchFamily="65" charset="-122"/>
                <a:ea typeface="方正超粗黑_GBK" panose="03000509000000000000" pitchFamily="65" charset="-122"/>
              </a:rPr>
              <a:t>大修</a:t>
            </a:r>
            <a:r>
              <a:rPr lang="zh-CN" altLang="en-US" dirty="0">
                <a:latin typeface="方正超粗黑_GBK" panose="03000509000000000000" pitchFamily="65" charset="-122"/>
                <a:ea typeface="方正超粗黑_GBK" panose="03000509000000000000" pitchFamily="65" charset="-122"/>
              </a:rPr>
              <a:t>时才能接近此传感器。</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7292169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147637"/>
            <a:ext cx="9172575" cy="6562725"/>
          </a:xfrm>
          <a:prstGeom prst="rect">
            <a:avLst/>
          </a:prstGeom>
        </p:spPr>
      </p:pic>
      <p:sp>
        <p:nvSpPr>
          <p:cNvPr id="5" name="圆角矩形 4"/>
          <p:cNvSpPr/>
          <p:nvPr/>
        </p:nvSpPr>
        <p:spPr>
          <a:xfrm>
            <a:off x="6602157" y="5443267"/>
            <a:ext cx="179134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571335" y="166687"/>
            <a:ext cx="2996301"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FFCCV</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4235570" y="4287328"/>
            <a:ext cx="871267" cy="95307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168280" y="3763072"/>
            <a:ext cx="4675788" cy="1477328"/>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FFCCV</a:t>
            </a:r>
            <a:r>
              <a:rPr lang="zh-CN" altLang="en-US" dirty="0">
                <a:latin typeface="方正超粗黑_GBK" panose="03000509000000000000" pitchFamily="65" charset="-122"/>
                <a:ea typeface="方正超粗黑_GBK" panose="03000509000000000000" pitchFamily="65" charset="-122"/>
              </a:rPr>
              <a:t>传感器是一</a:t>
            </a:r>
            <a:r>
              <a:rPr lang="zh-CN" altLang="en-US" dirty="0" smtClean="0">
                <a:latin typeface="方正超粗黑_GBK" panose="03000509000000000000" pitchFamily="65" charset="-122"/>
                <a:ea typeface="方正超粗黑_GBK" panose="03000509000000000000" pitchFamily="65" charset="-122"/>
              </a:rPr>
              <a:t>个压</a:t>
            </a:r>
            <a:r>
              <a:rPr lang="zh-CN" altLang="en-US" dirty="0">
                <a:latin typeface="方正超粗黑_GBK" panose="03000509000000000000" pitchFamily="65" charset="-122"/>
                <a:ea typeface="方正超粗黑_GBK" panose="03000509000000000000" pitchFamily="65" charset="-122"/>
              </a:rPr>
              <a:t>电传感器。传感器导线向后延伸到一个支架，此支架在高压压气机上部静子机匣</a:t>
            </a:r>
            <a:r>
              <a:rPr lang="en-US" altLang="zh-CN" dirty="0">
                <a:latin typeface="方正超粗黑_GBK" panose="03000509000000000000" pitchFamily="65" charset="-122"/>
                <a:ea typeface="方正超粗黑_GBK" panose="03000509000000000000" pitchFamily="65" charset="-122"/>
              </a:rPr>
              <a:t>11</a:t>
            </a:r>
            <a:r>
              <a:rPr lang="zh-CN" altLang="en-US" dirty="0">
                <a:latin typeface="方正超粗黑_GBK" panose="03000509000000000000" pitchFamily="65" charset="-122"/>
                <a:ea typeface="方正超粗黑_GBK" panose="03000509000000000000" pitchFamily="65" charset="-122"/>
              </a:rPr>
              <a:t>点钟位置。打开右侧风扇整流罩和右反推整流罩以接近此传感器</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a:solidFill>
                  <a:srgbClr val="FF0000"/>
                </a:solidFill>
                <a:latin typeface="方正超粗黑_GBK" panose="03000509000000000000" pitchFamily="65" charset="-122"/>
                <a:ea typeface="方正超粗黑_GBK" panose="03000509000000000000" pitchFamily="65" charset="-122"/>
              </a:rPr>
              <a:t>航</a:t>
            </a:r>
            <a:r>
              <a:rPr lang="zh-CN" altLang="en-US" dirty="0" smtClean="0">
                <a:solidFill>
                  <a:srgbClr val="FF0000"/>
                </a:solidFill>
                <a:latin typeface="方正超粗黑_GBK" panose="03000509000000000000" pitchFamily="65" charset="-122"/>
                <a:ea typeface="方正超粗黑_GBK" panose="03000509000000000000" pitchFamily="65" charset="-122"/>
              </a:rPr>
              <a:t>线可更换件</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9172575" y="351353"/>
            <a:ext cx="2671493" cy="147732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风扇框架压气机机匣垂直（</a:t>
            </a:r>
            <a:r>
              <a:rPr lang="en-US" altLang="zh-CN" dirty="0">
                <a:latin typeface="方正超粗黑_GBK" panose="03000509000000000000" pitchFamily="65" charset="-122"/>
                <a:ea typeface="方正超粗黑_GBK" panose="03000509000000000000" pitchFamily="65" charset="-122"/>
              </a:rPr>
              <a:t>FFCCV</a:t>
            </a:r>
            <a:r>
              <a:rPr lang="zh-CN" altLang="en-US" dirty="0">
                <a:latin typeface="方正超粗黑_GBK" panose="03000509000000000000" pitchFamily="65" charset="-122"/>
                <a:ea typeface="方正超粗黑_GBK" panose="03000509000000000000" pitchFamily="65" charset="-122"/>
              </a:rPr>
              <a:t>）振动传感</a:t>
            </a:r>
            <a:r>
              <a:rPr lang="zh-CN" altLang="en-US" dirty="0" smtClean="0">
                <a:latin typeface="方正超粗黑_GBK" panose="03000509000000000000" pitchFamily="65" charset="-122"/>
                <a:ea typeface="方正超粗黑_GBK" panose="03000509000000000000" pitchFamily="65" charset="-122"/>
              </a:rPr>
              <a:t>器是</a:t>
            </a:r>
            <a:r>
              <a:rPr lang="zh-CN" altLang="en-US" dirty="0">
                <a:latin typeface="方正超粗黑_GBK" panose="03000509000000000000" pitchFamily="65" charset="-122"/>
                <a:ea typeface="方正超粗黑_GBK" panose="03000509000000000000" pitchFamily="65" charset="-122"/>
              </a:rPr>
              <a:t>一个固态组件，安装于风扇框架中介盒</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点钟位</a:t>
            </a:r>
            <a:r>
              <a:rPr lang="zh-CN" altLang="en-US" dirty="0" smtClean="0">
                <a:latin typeface="方正超粗黑_GBK" panose="03000509000000000000" pitchFamily="65" charset="-122"/>
                <a:ea typeface="方正超粗黑_GBK" panose="03000509000000000000" pitchFamily="65" charset="-122"/>
              </a:rPr>
              <a:t>置。</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4470009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6361" y="0"/>
            <a:ext cx="11799277" cy="6858000"/>
          </a:xfrm>
          <a:prstGeom prst="rect">
            <a:avLst/>
          </a:prstGeom>
        </p:spPr>
      </p:pic>
      <p:sp>
        <p:nvSpPr>
          <p:cNvPr id="5" name="圆角矩形 4"/>
          <p:cNvSpPr/>
          <p:nvPr/>
        </p:nvSpPr>
        <p:spPr>
          <a:xfrm>
            <a:off x="6219645" y="3821500"/>
            <a:ext cx="1031910" cy="48307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996023" y="51756"/>
            <a:ext cx="5195977"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压电振动传感器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7260181" y="1289973"/>
            <a:ext cx="4833638" cy="2308324"/>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发动机装备有二个能够感受和测量</a:t>
            </a:r>
            <a:r>
              <a:rPr lang="zh-CN" altLang="en-US" dirty="0">
                <a:solidFill>
                  <a:srgbClr val="FF0000"/>
                </a:solidFill>
                <a:latin typeface="方正超粗黑_GBK" panose="03000509000000000000" pitchFamily="65" charset="-122"/>
                <a:ea typeface="方正超粗黑_GBK" panose="03000509000000000000" pitchFamily="65" charset="-122"/>
              </a:rPr>
              <a:t>垂直位移</a:t>
            </a:r>
            <a:r>
              <a:rPr lang="zh-CN" altLang="en-US" dirty="0">
                <a:latin typeface="方正超粗黑_GBK" panose="03000509000000000000" pitchFamily="65" charset="-122"/>
                <a:ea typeface="方正超粗黑_GBK" panose="03000509000000000000" pitchFamily="65" charset="-122"/>
              </a:rPr>
              <a:t>的振动传感器。这两个传感器都是</a:t>
            </a:r>
            <a:r>
              <a:rPr lang="zh-CN" altLang="en-US" dirty="0">
                <a:solidFill>
                  <a:srgbClr val="FF0000"/>
                </a:solidFill>
                <a:latin typeface="方正超粗黑_GBK" panose="03000509000000000000" pitchFamily="65" charset="-122"/>
                <a:ea typeface="方正超粗黑_GBK" panose="03000509000000000000" pitchFamily="65" charset="-122"/>
              </a:rPr>
              <a:t>压电型</a:t>
            </a:r>
            <a:r>
              <a:rPr lang="zh-CN" altLang="en-US" dirty="0">
                <a:latin typeface="方正超粗黑_GBK" panose="03000509000000000000" pitchFamily="65" charset="-122"/>
                <a:ea typeface="方正超粗黑_GBK" panose="03000509000000000000" pitchFamily="65" charset="-122"/>
              </a:rPr>
              <a:t>传感器，由放置在</a:t>
            </a:r>
            <a:r>
              <a:rPr lang="zh-CN" altLang="en-US" dirty="0">
                <a:solidFill>
                  <a:srgbClr val="FF0000"/>
                </a:solidFill>
                <a:latin typeface="方正超粗黑_GBK" panose="03000509000000000000" pitchFamily="65" charset="-122"/>
                <a:ea typeface="方正超粗黑_GBK" panose="03000509000000000000" pitchFamily="65" charset="-122"/>
              </a:rPr>
              <a:t>惯性物质</a:t>
            </a:r>
            <a:r>
              <a:rPr lang="zh-CN" altLang="en-US" dirty="0">
                <a:latin typeface="方正超粗黑_GBK" panose="03000509000000000000" pitchFamily="65" charset="-122"/>
                <a:ea typeface="方正超粗黑_GBK" panose="03000509000000000000" pitchFamily="65" charset="-122"/>
              </a:rPr>
              <a:t>和基座之间的多层</a:t>
            </a:r>
            <a:r>
              <a:rPr lang="zh-CN" altLang="en-US" dirty="0">
                <a:solidFill>
                  <a:srgbClr val="FF0000"/>
                </a:solidFill>
                <a:latin typeface="方正超粗黑_GBK" panose="03000509000000000000" pitchFamily="65" charset="-122"/>
                <a:ea typeface="方正超粗黑_GBK" panose="03000509000000000000" pitchFamily="65" charset="-122"/>
              </a:rPr>
              <a:t>压电晶片</a:t>
            </a:r>
            <a:r>
              <a:rPr lang="zh-CN" altLang="en-US" dirty="0">
                <a:latin typeface="方正超粗黑_GBK" panose="03000509000000000000" pitchFamily="65" charset="-122"/>
                <a:ea typeface="方正超粗黑_GBK" panose="03000509000000000000" pitchFamily="65" charset="-122"/>
              </a:rPr>
              <a:t>组成。当传感器振动时，惯性物质在晶片上施加载荷。载荷产生与过载成正比的一定量的</a:t>
            </a:r>
            <a:r>
              <a:rPr lang="zh-CN" altLang="en-US" dirty="0">
                <a:solidFill>
                  <a:srgbClr val="FF0000"/>
                </a:solidFill>
                <a:latin typeface="方正超粗黑_GBK" panose="03000509000000000000" pitchFamily="65" charset="-122"/>
                <a:ea typeface="方正超粗黑_GBK" panose="03000509000000000000" pitchFamily="65" charset="-122"/>
              </a:rPr>
              <a:t>电流</a:t>
            </a:r>
            <a:r>
              <a:rPr lang="zh-CN" altLang="en-US" dirty="0">
                <a:latin typeface="方正超粗黑_GBK" panose="03000509000000000000" pitchFamily="65" charset="-122"/>
                <a:ea typeface="方正超粗黑_GBK" panose="03000509000000000000" pitchFamily="65" charset="-122"/>
              </a:rPr>
              <a:t>。传感器连接到</a:t>
            </a:r>
            <a:r>
              <a:rPr lang="en-US" altLang="zh-CN" dirty="0">
                <a:latin typeface="方正超粗黑_GBK" panose="03000509000000000000" pitchFamily="65" charset="-122"/>
                <a:ea typeface="方正超粗黑_GBK" panose="03000509000000000000" pitchFamily="65" charset="-122"/>
              </a:rPr>
              <a:t>AVM</a:t>
            </a:r>
            <a:r>
              <a:rPr lang="zh-CN" altLang="en-US" dirty="0">
                <a:latin typeface="方正超粗黑_GBK" panose="03000509000000000000" pitchFamily="65" charset="-122"/>
                <a:ea typeface="方正超粗黑_GBK" panose="03000509000000000000" pitchFamily="65" charset="-122"/>
              </a:rPr>
              <a:t>，振动信号用于指示，振动分析和配平平衡程序。振动信号在</a:t>
            </a:r>
            <a:r>
              <a:rPr lang="en-US" altLang="zh-CN" dirty="0">
                <a:latin typeface="方正超粗黑_GBK" panose="03000509000000000000" pitchFamily="65" charset="-122"/>
                <a:ea typeface="方正超粗黑_GBK" panose="03000509000000000000" pitchFamily="65" charset="-122"/>
              </a:rPr>
              <a:t>AVM</a:t>
            </a:r>
            <a:r>
              <a:rPr lang="zh-CN" altLang="en-US" dirty="0">
                <a:latin typeface="方正超粗黑_GBK" panose="03000509000000000000" pitchFamily="65" charset="-122"/>
                <a:ea typeface="方正超粗黑_GBK" panose="03000509000000000000" pitchFamily="65" charset="-122"/>
              </a:rPr>
              <a:t>内过滤来确定低压或高压转子的振动水平</a:t>
            </a:r>
            <a:endParaRPr lang="zh-CN" altLang="en-US" dirty="0">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6130090" y="2340227"/>
            <a:ext cx="1031910" cy="48307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9235599" y="5152439"/>
            <a:ext cx="2349676" cy="48307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92012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316" y="297526"/>
            <a:ext cx="9518815" cy="6262948"/>
          </a:xfrm>
          <a:prstGeom prst="rect">
            <a:avLst/>
          </a:prstGeom>
        </p:spPr>
      </p:pic>
      <p:sp>
        <p:nvSpPr>
          <p:cNvPr id="5" name="圆角矩形 4"/>
          <p:cNvSpPr/>
          <p:nvPr/>
        </p:nvSpPr>
        <p:spPr>
          <a:xfrm rot="21210153">
            <a:off x="2523215" y="2146234"/>
            <a:ext cx="880408" cy="150099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282723" y="5551098"/>
            <a:ext cx="4590802" cy="923330"/>
          </a:xfrm>
          <a:prstGeom prst="rect">
            <a:avLst/>
          </a:prstGeom>
          <a:solidFill>
            <a:schemeClr val="bg2"/>
          </a:solidFill>
        </p:spPr>
        <p:txBody>
          <a:bodyPr vert="horz"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显示组件</a:t>
            </a:r>
            <a:r>
              <a:rPr lang="en-US" altLang="zh-CN" sz="5400" dirty="0" smtClean="0">
                <a:solidFill>
                  <a:srgbClr val="FF0000"/>
                </a:solidFill>
                <a:latin typeface="方正超粗黑_GBK" panose="03000509000000000000" pitchFamily="65" charset="-122"/>
                <a:ea typeface="方正超粗黑_GBK" panose="03000509000000000000" pitchFamily="65" charset="-122"/>
              </a:rPr>
              <a:t>-DU</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715992" y="5236234"/>
            <a:ext cx="1500997"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正常发动机参数显示</a:t>
            </a:r>
            <a:r>
              <a:rPr lang="en-US" altLang="zh-CN" dirty="0" smtClean="0">
                <a:solidFill>
                  <a:srgbClr val="FF0000"/>
                </a:solidFill>
                <a:latin typeface="方正超粗黑_GBK" panose="03000509000000000000" pitchFamily="65" charset="-122"/>
                <a:ea typeface="方正超粗黑_GBK" panose="03000509000000000000" pitchFamily="65" charset="-122"/>
              </a:rPr>
              <a:t>DU</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V="1">
            <a:off x="2216989" y="2747307"/>
            <a:ext cx="3846786" cy="263123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rot="21210153">
            <a:off x="3564890" y="2005326"/>
            <a:ext cx="1541277" cy="150099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rot="21371999">
            <a:off x="6054693" y="1850177"/>
            <a:ext cx="1407078" cy="139901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rot="21371999">
            <a:off x="7908140" y="1778271"/>
            <a:ext cx="1236808" cy="131917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rot="21371999">
            <a:off x="9216484" y="1696186"/>
            <a:ext cx="1119301" cy="125708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rot="20992142">
            <a:off x="6109297" y="3604380"/>
            <a:ext cx="1407078" cy="125512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83983" y="311409"/>
            <a:ext cx="2268708" cy="2585323"/>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公共显示系统使用六个液晶显示</a:t>
            </a:r>
            <a:r>
              <a:rPr lang="en-US" altLang="zh-CN" dirty="0">
                <a:latin typeface="方正超粗黑_GBK" panose="03000509000000000000" pitchFamily="65" charset="-122"/>
                <a:ea typeface="方正超粗黑_GBK" panose="03000509000000000000" pitchFamily="65" charset="-122"/>
              </a:rPr>
              <a:t>(LCD)</a:t>
            </a:r>
            <a:r>
              <a:rPr lang="zh-CN" altLang="en-US" dirty="0">
                <a:latin typeface="方正超粗黑_GBK" panose="03000509000000000000" pitchFamily="65" charset="-122"/>
                <a:ea typeface="方正超粗黑_GBK" panose="03000509000000000000" pitchFamily="65" charset="-122"/>
              </a:rPr>
              <a:t>组</a:t>
            </a:r>
            <a:r>
              <a:rPr lang="zh-CN" altLang="en-US" dirty="0" smtClean="0">
                <a:latin typeface="方正超粗黑_GBK" panose="03000509000000000000" pitchFamily="65" charset="-122"/>
                <a:ea typeface="方正超粗黑_GBK" panose="03000509000000000000" pitchFamily="65" charset="-122"/>
              </a:rPr>
              <a:t>件。</a:t>
            </a:r>
            <a:r>
              <a:rPr lang="zh-CN" altLang="en-US" dirty="0">
                <a:latin typeface="方正超粗黑_GBK" panose="03000509000000000000" pitchFamily="65" charset="-122"/>
                <a:ea typeface="方正超粗黑_GBK" panose="03000509000000000000" pitchFamily="65" charset="-122"/>
              </a:rPr>
              <a:t>包括：二个外侧</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，二个内侧</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，二个中央</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。中央显示器分成上</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和下</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。上</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位于</a:t>
            </a:r>
            <a:r>
              <a:rPr lang="en-US" altLang="zh-CN" dirty="0">
                <a:latin typeface="方正超粗黑_GBK" panose="03000509000000000000" pitchFamily="65" charset="-122"/>
                <a:ea typeface="方正超粗黑_GBK" panose="03000509000000000000" pitchFamily="65" charset="-122"/>
              </a:rPr>
              <a:t>P2</a:t>
            </a:r>
            <a:r>
              <a:rPr lang="zh-CN" altLang="en-US" dirty="0">
                <a:latin typeface="方正超粗黑_GBK" panose="03000509000000000000" pitchFamily="65" charset="-122"/>
                <a:ea typeface="方正超粗黑_GBK" panose="03000509000000000000" pitchFamily="65" charset="-122"/>
              </a:rPr>
              <a:t>板，下</a:t>
            </a:r>
            <a:r>
              <a:rPr lang="en-US" altLang="zh-CN" dirty="0">
                <a:latin typeface="方正超粗黑_GBK" panose="03000509000000000000" pitchFamily="65" charset="-122"/>
                <a:ea typeface="方正超粗黑_GBK" panose="03000509000000000000" pitchFamily="65" charset="-122"/>
              </a:rPr>
              <a:t>DU</a:t>
            </a:r>
            <a:r>
              <a:rPr lang="zh-CN" altLang="en-US" dirty="0">
                <a:latin typeface="方正超粗黑_GBK" panose="03000509000000000000" pitchFamily="65" charset="-122"/>
                <a:ea typeface="方正超粗黑_GBK" panose="03000509000000000000" pitchFamily="65" charset="-122"/>
              </a:rPr>
              <a:t>位于</a:t>
            </a:r>
            <a:r>
              <a:rPr lang="en-US" altLang="zh-CN" dirty="0">
                <a:latin typeface="方正超粗黑_GBK" panose="03000509000000000000" pitchFamily="65" charset="-122"/>
                <a:ea typeface="方正超粗黑_GBK" panose="03000509000000000000" pitchFamily="65" charset="-122"/>
              </a:rPr>
              <a:t>P9</a:t>
            </a:r>
            <a:r>
              <a:rPr lang="zh-CN" altLang="en-US" dirty="0">
                <a:latin typeface="方正超粗黑_GBK" panose="03000509000000000000" pitchFamily="65" charset="-122"/>
                <a:ea typeface="方正超粗黑_GBK" panose="03000509000000000000" pitchFamily="65" charset="-122"/>
              </a:rPr>
              <a:t>板</a:t>
            </a:r>
          </a:p>
        </p:txBody>
      </p:sp>
      <p:cxnSp>
        <p:nvCxnSpPr>
          <p:cNvPr id="18" name="直接箭头连接符 17"/>
          <p:cNvCxnSpPr/>
          <p:nvPr/>
        </p:nvCxnSpPr>
        <p:spPr>
          <a:xfrm flipV="1">
            <a:off x="2216989" y="4432633"/>
            <a:ext cx="3878843" cy="91388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328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28650" y="652462"/>
            <a:ext cx="10934700" cy="5553075"/>
          </a:xfrm>
          <a:prstGeom prst="rect">
            <a:avLst/>
          </a:prstGeom>
        </p:spPr>
      </p:pic>
      <p:sp>
        <p:nvSpPr>
          <p:cNvPr id="8" name="文本框 7"/>
          <p:cNvSpPr txBox="1"/>
          <p:nvPr/>
        </p:nvSpPr>
        <p:spPr>
          <a:xfrm>
            <a:off x="6400800" y="51756"/>
            <a:ext cx="5644553"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AVM</a:t>
            </a:r>
            <a:r>
              <a:rPr lang="zh-CN" altLang="en-US" sz="5400" dirty="0">
                <a:solidFill>
                  <a:srgbClr val="FF0000"/>
                </a:solidFill>
                <a:latin typeface="方正超粗黑_GBK" panose="03000509000000000000" pitchFamily="65" charset="-122"/>
                <a:ea typeface="方正超粗黑_GBK" panose="03000509000000000000" pitchFamily="65" charset="-122"/>
              </a:rPr>
              <a:t>信号处理器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295374" y="4312259"/>
            <a:ext cx="5941524" cy="1754326"/>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AVM</a:t>
            </a:r>
            <a:r>
              <a:rPr lang="zh-CN" altLang="en-US" dirty="0">
                <a:latin typeface="方正超粗黑_GBK" panose="03000509000000000000" pitchFamily="65" charset="-122"/>
                <a:ea typeface="方正超粗黑_GBK" panose="03000509000000000000" pitchFamily="65" charset="-122"/>
              </a:rPr>
              <a:t>信号处理器位于</a:t>
            </a:r>
            <a:r>
              <a:rPr lang="en-US" altLang="zh-CN" dirty="0">
                <a:latin typeface="方正超粗黑_GBK" panose="03000509000000000000" pitchFamily="65" charset="-122"/>
                <a:ea typeface="方正超粗黑_GBK" panose="03000509000000000000" pitchFamily="65" charset="-122"/>
              </a:rPr>
              <a:t>EE</a:t>
            </a:r>
            <a:r>
              <a:rPr lang="zh-CN" altLang="en-US" dirty="0">
                <a:latin typeface="方正超粗黑_GBK" panose="03000509000000000000" pitchFamily="65" charset="-122"/>
                <a:ea typeface="方正超粗黑_GBK" panose="03000509000000000000" pitchFamily="65" charset="-122"/>
              </a:rPr>
              <a:t>舱</a:t>
            </a:r>
            <a:r>
              <a:rPr lang="en-US" altLang="zh-CN" dirty="0">
                <a:latin typeface="方正超粗黑_GBK" panose="03000509000000000000" pitchFamily="65" charset="-122"/>
                <a:ea typeface="方正超粗黑_GBK" panose="03000509000000000000" pitchFamily="65" charset="-122"/>
              </a:rPr>
              <a:t>E3-2</a:t>
            </a:r>
            <a:r>
              <a:rPr lang="zh-CN" altLang="en-US" dirty="0">
                <a:latin typeface="方正超粗黑_GBK" panose="03000509000000000000" pitchFamily="65" charset="-122"/>
                <a:ea typeface="方正超粗黑_GBK" panose="03000509000000000000" pitchFamily="65" charset="-122"/>
              </a:rPr>
              <a:t>设备架上</a:t>
            </a:r>
            <a:r>
              <a:rPr lang="zh-CN" altLang="en-US" dirty="0" smtClean="0">
                <a:latin typeface="方正超粗黑_GBK" panose="03000509000000000000" pitchFamily="65" charset="-122"/>
                <a:ea typeface="方正超粗黑_GBK" panose="03000509000000000000" pitchFamily="65" charset="-122"/>
              </a:rPr>
              <a:t>。功</a:t>
            </a:r>
            <a:r>
              <a:rPr lang="zh-CN" altLang="en-US" dirty="0">
                <a:latin typeface="方正超粗黑_GBK" panose="03000509000000000000" pitchFamily="65" charset="-122"/>
                <a:ea typeface="方正超粗黑_GBK" panose="03000509000000000000" pitchFamily="65" charset="-122"/>
              </a:rPr>
              <a:t>能</a:t>
            </a:r>
            <a:r>
              <a:rPr lang="en-US" altLang="zh-CN" dirty="0">
                <a:latin typeface="方正超粗黑_GBK" panose="03000509000000000000" pitchFamily="65" charset="-122"/>
                <a:ea typeface="方正超粗黑_GBK" panose="03000509000000000000" pitchFamily="65" charset="-122"/>
              </a:rPr>
              <a:t>:</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）计算每台发动机振动值并将信号提供</a:t>
            </a:r>
            <a:r>
              <a:rPr lang="zh-CN" altLang="en-US" dirty="0" smtClean="0">
                <a:latin typeface="方正超粗黑_GBK" panose="03000509000000000000" pitchFamily="65" charset="-122"/>
                <a:ea typeface="方正超粗黑_GBK" panose="03000509000000000000" pitchFamily="65" charset="-122"/>
              </a:rPr>
              <a:t>到公共显</a:t>
            </a:r>
            <a:r>
              <a:rPr lang="zh-CN" altLang="en-US" dirty="0">
                <a:latin typeface="方正超粗黑_GBK" panose="03000509000000000000" pitchFamily="65" charset="-122"/>
                <a:ea typeface="方正超粗黑_GBK" panose="03000509000000000000" pitchFamily="65" charset="-122"/>
              </a:rPr>
              <a:t>示系统</a:t>
            </a:r>
            <a:r>
              <a:rPr lang="en-US" altLang="zh-CN" dirty="0">
                <a:latin typeface="方正超粗黑_GBK" panose="03000509000000000000" pitchFamily="65" charset="-122"/>
                <a:ea typeface="方正超粗黑_GBK" panose="03000509000000000000" pitchFamily="65" charset="-122"/>
              </a:rPr>
              <a:t>(CDS)</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）将每台发动机历史振动数据保存在存储器内</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）提供振动平衡方案</a:t>
            </a:r>
            <a:r>
              <a:rPr lang="en-US" altLang="zh-CN" dirty="0">
                <a:latin typeface="方正超粗黑_GBK" panose="03000509000000000000" pitchFamily="65" charset="-122"/>
                <a:ea typeface="方正超粗黑_GBK" panose="03000509000000000000" pitchFamily="65" charset="-122"/>
              </a:rPr>
              <a:t>, </a:t>
            </a:r>
            <a:r>
              <a:rPr lang="zh-CN" altLang="en-US" dirty="0">
                <a:latin typeface="方正超粗黑_GBK" panose="03000509000000000000" pitchFamily="65" charset="-122"/>
                <a:ea typeface="方正超粗黑_GBK" panose="03000509000000000000" pitchFamily="65" charset="-122"/>
              </a:rPr>
              <a:t>帮助进行发动机配平平衡操作</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）隔离</a:t>
            </a:r>
            <a:r>
              <a:rPr lang="en-US" altLang="zh-CN" dirty="0">
                <a:latin typeface="方正超粗黑_GBK" panose="03000509000000000000" pitchFamily="65" charset="-122"/>
                <a:ea typeface="方正超粗黑_GBK" panose="03000509000000000000" pitchFamily="65" charset="-122"/>
              </a:rPr>
              <a:t>AVM</a:t>
            </a:r>
            <a:r>
              <a:rPr lang="zh-CN" altLang="en-US" dirty="0">
                <a:latin typeface="方正超粗黑_GBK" panose="03000509000000000000" pitchFamily="65" charset="-122"/>
                <a:ea typeface="方正超粗黑_GBK" panose="03000509000000000000" pitchFamily="65" charset="-122"/>
              </a:rPr>
              <a:t>系统故障并将故障数据保存在存储器内。</a:t>
            </a:r>
          </a:p>
        </p:txBody>
      </p:sp>
    </p:spTree>
    <p:extLst>
      <p:ext uri="{BB962C8B-B14F-4D97-AF65-F5344CB8AC3E}">
        <p14:creationId xmlns:p14="http://schemas.microsoft.com/office/powerpoint/2010/main" val="14958383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835934" y="51756"/>
            <a:ext cx="6520132" cy="923330"/>
          </a:xfrm>
          <a:prstGeom prst="rect">
            <a:avLst/>
          </a:prstGeom>
          <a:solidFill>
            <a:schemeClr val="bg2"/>
          </a:solidFill>
        </p:spPr>
        <p:txBody>
          <a:bodyPr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高低压转</a:t>
            </a:r>
            <a:r>
              <a:rPr lang="zh-CN" altLang="en-US" sz="5400" dirty="0" smtClean="0">
                <a:solidFill>
                  <a:srgbClr val="FF0000"/>
                </a:solidFill>
                <a:latin typeface="方正超粗黑_GBK" panose="03000509000000000000" pitchFamily="65" charset="-122"/>
                <a:ea typeface="方正超粗黑_GBK" panose="03000509000000000000" pitchFamily="65" charset="-122"/>
              </a:rPr>
              <a:t>子振</a:t>
            </a:r>
            <a:r>
              <a:rPr lang="zh-CN" altLang="en-US" sz="5400" dirty="0">
                <a:solidFill>
                  <a:srgbClr val="FF0000"/>
                </a:solidFill>
                <a:latin typeface="方正超粗黑_GBK" panose="03000509000000000000" pitchFamily="65" charset="-122"/>
                <a:ea typeface="方正超粗黑_GBK" panose="03000509000000000000" pitchFamily="65" charset="-122"/>
              </a:rPr>
              <a:t>动频率</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2234242" y="4740703"/>
            <a:ext cx="8246852" cy="923330"/>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不同转速振动频率不同，</a:t>
            </a:r>
            <a:r>
              <a:rPr lang="en-US" altLang="zh-CN" dirty="0">
                <a:latin typeface="方正超粗黑_GBK" panose="03000509000000000000" pitchFamily="65" charset="-122"/>
                <a:ea typeface="方正超粗黑_GBK" panose="03000509000000000000" pitchFamily="65" charset="-122"/>
              </a:rPr>
              <a:t>AVM</a:t>
            </a:r>
            <a:r>
              <a:rPr lang="zh-CN" altLang="en-US" dirty="0">
                <a:latin typeface="方正超粗黑_GBK" panose="03000509000000000000" pitchFamily="65" charset="-122"/>
                <a:ea typeface="方正超粗黑_GBK" panose="03000509000000000000" pitchFamily="65" charset="-122"/>
              </a:rPr>
              <a:t>通过滤波将</a:t>
            </a:r>
            <a:r>
              <a:rPr lang="en-US" altLang="zh-CN" dirty="0">
                <a:latin typeface="方正超粗黑_GBK" panose="03000509000000000000" pitchFamily="65" charset="-122"/>
                <a:ea typeface="方正超粗黑_GBK" panose="03000509000000000000" pitchFamily="65" charset="-122"/>
              </a:rPr>
              <a:t>N1</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N2</a:t>
            </a:r>
            <a:r>
              <a:rPr lang="zh-CN" altLang="en-US" dirty="0">
                <a:latin typeface="方正超粗黑_GBK" panose="03000509000000000000" pitchFamily="65" charset="-122"/>
                <a:ea typeface="方正超粗黑_GBK" panose="03000509000000000000" pitchFamily="65" charset="-122"/>
              </a:rPr>
              <a:t>转子各自的振动提取出来。前后传感器都能感受到低压转子和高压转子的振动，前传感器（</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号轴承振动传感器）对风扇振动敏感，后传感器（</a:t>
            </a:r>
            <a:r>
              <a:rPr lang="en-US" altLang="zh-CN" dirty="0">
                <a:latin typeface="方正超粗黑_GBK" panose="03000509000000000000" pitchFamily="65" charset="-122"/>
                <a:ea typeface="方正超粗黑_GBK" panose="03000509000000000000" pitchFamily="65" charset="-122"/>
              </a:rPr>
              <a:t>FFCCV</a:t>
            </a:r>
            <a:r>
              <a:rPr lang="zh-CN" altLang="en-US" dirty="0">
                <a:latin typeface="方正超粗黑_GBK" panose="03000509000000000000" pitchFamily="65" charset="-122"/>
                <a:ea typeface="方正超粗黑_GBK" panose="03000509000000000000" pitchFamily="65" charset="-122"/>
              </a:rPr>
              <a:t>振动传感器）对核心机振动敏感。</a:t>
            </a:r>
            <a:endParaRPr lang="zh-CN" altLang="en-US" dirty="0">
              <a:latin typeface="方正超粗黑_GBK" panose="03000509000000000000" pitchFamily="65" charset="-122"/>
              <a:ea typeface="方正超粗黑_GBK" panose="03000509000000000000" pitchFamily="65" charset="-122"/>
            </a:endParaRPr>
          </a:p>
        </p:txBody>
      </p:sp>
      <p:pic>
        <p:nvPicPr>
          <p:cNvPr id="2" name="图片 1"/>
          <p:cNvPicPr>
            <a:picLocks noChangeAspect="1"/>
          </p:cNvPicPr>
          <p:nvPr/>
        </p:nvPicPr>
        <p:blipFill>
          <a:blip r:embed="rId2"/>
          <a:stretch>
            <a:fillRect/>
          </a:stretch>
        </p:blipFill>
        <p:spPr>
          <a:xfrm>
            <a:off x="280987" y="1244812"/>
            <a:ext cx="11630025" cy="3419475"/>
          </a:xfrm>
          <a:prstGeom prst="rect">
            <a:avLst/>
          </a:prstGeom>
        </p:spPr>
      </p:pic>
    </p:spTree>
    <p:extLst>
      <p:ext uri="{BB962C8B-B14F-4D97-AF65-F5344CB8AC3E}">
        <p14:creationId xmlns:p14="http://schemas.microsoft.com/office/powerpoint/2010/main" val="3942253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55619" y="0"/>
            <a:ext cx="9880762" cy="6858000"/>
          </a:xfrm>
          <a:prstGeom prst="rect">
            <a:avLst/>
          </a:prstGeom>
        </p:spPr>
      </p:pic>
      <p:sp>
        <p:nvSpPr>
          <p:cNvPr id="8" name="文本框 7"/>
          <p:cNvSpPr txBox="1"/>
          <p:nvPr/>
        </p:nvSpPr>
        <p:spPr>
          <a:xfrm>
            <a:off x="8410754" y="6108568"/>
            <a:ext cx="3625970" cy="584775"/>
          </a:xfrm>
          <a:prstGeom prst="rect">
            <a:avLst/>
          </a:prstGeom>
          <a:solidFill>
            <a:schemeClr val="bg2"/>
          </a:solidFill>
        </p:spPr>
        <p:txBody>
          <a:bodyPr wrap="square" rtlCol="0">
            <a:spAutoFit/>
          </a:bodyPr>
          <a:lstStyle/>
          <a:p>
            <a:pPr algn="ctr"/>
            <a:r>
              <a:rPr lang="en-US" altLang="zh-CN" sz="3200" dirty="0" smtClean="0">
                <a:solidFill>
                  <a:srgbClr val="FF0000"/>
                </a:solidFill>
                <a:latin typeface="方正超粗黑_GBK" panose="03000509000000000000" pitchFamily="65" charset="-122"/>
                <a:ea typeface="方正超粗黑_GBK" panose="03000509000000000000" pitchFamily="65" charset="-122"/>
              </a:rPr>
              <a:t>AEVM</a:t>
            </a:r>
            <a:r>
              <a:rPr lang="zh-CN" altLang="en-US" sz="3200" dirty="0" smtClean="0">
                <a:solidFill>
                  <a:srgbClr val="FF0000"/>
                </a:solidFill>
                <a:latin typeface="方正超粗黑_GBK" panose="03000509000000000000" pitchFamily="65" charset="-122"/>
                <a:ea typeface="方正超粗黑_GBK" panose="03000509000000000000" pitchFamily="65" charset="-122"/>
              </a:rPr>
              <a:t>信号处理器</a:t>
            </a:r>
            <a:endParaRPr lang="zh-CN" altLang="en-US" sz="32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9664475" y="3667293"/>
            <a:ext cx="2032945"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增强型发动机振动</a:t>
            </a:r>
            <a:endParaRPr lang="zh-CN" altLang="en-US" dirty="0">
              <a:latin typeface="方正超粗黑_GBK" panose="03000509000000000000" pitchFamily="65" charset="-122"/>
              <a:ea typeface="方正超粗黑_GBK" panose="03000509000000000000" pitchFamily="65" charset="-122"/>
            </a:endParaRPr>
          </a:p>
        </p:txBody>
      </p:sp>
      <p:sp>
        <p:nvSpPr>
          <p:cNvPr id="9" name="圆角矩形 8"/>
          <p:cNvSpPr/>
          <p:nvPr/>
        </p:nvSpPr>
        <p:spPr>
          <a:xfrm>
            <a:off x="6354377" y="4561202"/>
            <a:ext cx="1012581" cy="48307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836129" y="1992702"/>
            <a:ext cx="814174" cy="33643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6552784" y="3157269"/>
            <a:ext cx="814174" cy="33643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4736925" y="5790731"/>
            <a:ext cx="1012581" cy="48307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098993" y="217796"/>
            <a:ext cx="911510"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DEU1</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10098993" y="1533323"/>
            <a:ext cx="911510"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DEU2</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10073115" y="2745334"/>
            <a:ext cx="911510"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FDAU</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6765140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6826" y="1021887"/>
            <a:ext cx="5698347" cy="4814225"/>
          </a:xfrm>
          <a:prstGeom prst="rect">
            <a:avLst/>
          </a:prstGeom>
        </p:spPr>
      </p:pic>
      <p:sp>
        <p:nvSpPr>
          <p:cNvPr id="3" name="文本框 2"/>
          <p:cNvSpPr txBox="1"/>
          <p:nvPr/>
        </p:nvSpPr>
        <p:spPr>
          <a:xfrm>
            <a:off x="7234280" y="5636644"/>
            <a:ext cx="4627041" cy="923330"/>
          </a:xfrm>
          <a:prstGeom prst="rect">
            <a:avLst/>
          </a:prstGeom>
          <a:solidFill>
            <a:schemeClr val="bg2"/>
          </a:solidFill>
        </p:spPr>
        <p:txBody>
          <a:bodyPr vert="horz"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2018.11.2</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020485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599" y="158702"/>
            <a:ext cx="9940803" cy="6540597"/>
          </a:xfrm>
          <a:prstGeom prst="rect">
            <a:avLst/>
          </a:prstGeom>
        </p:spPr>
      </p:pic>
      <p:sp>
        <p:nvSpPr>
          <p:cNvPr id="15" name="圆角矩形 14"/>
          <p:cNvSpPr/>
          <p:nvPr/>
        </p:nvSpPr>
        <p:spPr>
          <a:xfrm rot="21371999">
            <a:off x="1466079" y="1413192"/>
            <a:ext cx="1168922" cy="6206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rot="21371999">
            <a:off x="7666817" y="1098940"/>
            <a:ext cx="847541" cy="56018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p:nvPr/>
        </p:nvPicPr>
        <p:blipFill>
          <a:blip r:embed="rId3"/>
          <a:stretch>
            <a:fillRect/>
          </a:stretch>
        </p:blipFill>
        <p:spPr>
          <a:xfrm>
            <a:off x="224287" y="2158174"/>
            <a:ext cx="5355946" cy="2242816"/>
          </a:xfrm>
          <a:prstGeom prst="rect">
            <a:avLst/>
          </a:prstGeom>
        </p:spPr>
      </p:pic>
      <p:sp>
        <p:nvSpPr>
          <p:cNvPr id="18" name="圆角矩形 17"/>
          <p:cNvSpPr/>
          <p:nvPr/>
        </p:nvSpPr>
        <p:spPr>
          <a:xfrm rot="21371999">
            <a:off x="4739757" y="1016690"/>
            <a:ext cx="1059278" cy="74580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p:nvPr/>
        </p:nvPicPr>
        <p:blipFill>
          <a:blip r:embed="rId4"/>
          <a:stretch>
            <a:fillRect/>
          </a:stretch>
        </p:blipFill>
        <p:spPr>
          <a:xfrm>
            <a:off x="7218726" y="2041714"/>
            <a:ext cx="4811614" cy="3573900"/>
          </a:xfrm>
          <a:prstGeom prst="rect">
            <a:avLst/>
          </a:prstGeom>
        </p:spPr>
      </p:pic>
      <p:sp>
        <p:nvSpPr>
          <p:cNvPr id="10" name="文本框 9"/>
          <p:cNvSpPr txBox="1"/>
          <p:nvPr/>
        </p:nvSpPr>
        <p:spPr>
          <a:xfrm>
            <a:off x="351956" y="344217"/>
            <a:ext cx="1305699" cy="646331"/>
          </a:xfrm>
          <a:prstGeom prst="rect">
            <a:avLst/>
          </a:prstGeom>
          <a:solidFill>
            <a:schemeClr val="bg2"/>
          </a:solidFill>
        </p:spPr>
        <p:txBody>
          <a:bodyPr vert="horz"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机长显示选择面板</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pic>
        <p:nvPicPr>
          <p:cNvPr id="21" name="图片 20"/>
          <p:cNvPicPr/>
          <p:nvPr/>
        </p:nvPicPr>
        <p:blipFill>
          <a:blip r:embed="rId5"/>
          <a:stretch>
            <a:fillRect/>
          </a:stretch>
        </p:blipFill>
        <p:spPr>
          <a:xfrm>
            <a:off x="224287" y="4523842"/>
            <a:ext cx="5355946" cy="2242177"/>
          </a:xfrm>
          <a:prstGeom prst="rect">
            <a:avLst/>
          </a:prstGeom>
        </p:spPr>
      </p:pic>
      <p:sp>
        <p:nvSpPr>
          <p:cNvPr id="2" name="下箭头 1"/>
          <p:cNvSpPr/>
          <p:nvPr/>
        </p:nvSpPr>
        <p:spPr>
          <a:xfrm>
            <a:off x="2191109" y="1994272"/>
            <a:ext cx="250166" cy="327804"/>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下箭头 21"/>
          <p:cNvSpPr/>
          <p:nvPr/>
        </p:nvSpPr>
        <p:spPr>
          <a:xfrm rot="18064792">
            <a:off x="6415498" y="1257494"/>
            <a:ext cx="325483" cy="1568438"/>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17" idx="2"/>
            <a:endCxn id="21" idx="3"/>
          </p:cNvCxnSpPr>
          <p:nvPr/>
        </p:nvCxnSpPr>
        <p:spPr>
          <a:xfrm flipH="1">
            <a:off x="5580233" y="1658513"/>
            <a:ext cx="2528918" cy="398641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9667232" y="242687"/>
            <a:ext cx="1305699" cy="646331"/>
          </a:xfrm>
          <a:prstGeom prst="rect">
            <a:avLst/>
          </a:prstGeom>
          <a:solidFill>
            <a:schemeClr val="bg2"/>
          </a:solidFill>
        </p:spPr>
        <p:txBody>
          <a:bodyPr vert="horz"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副驾显示选择面板</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5" name="直接箭头连接符 24"/>
          <p:cNvCxnSpPr/>
          <p:nvPr/>
        </p:nvCxnSpPr>
        <p:spPr>
          <a:xfrm flipH="1">
            <a:off x="8531990" y="537424"/>
            <a:ext cx="1140611" cy="70670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1569319" y="889018"/>
            <a:ext cx="472342" cy="48507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2902260" y="242687"/>
            <a:ext cx="1419841" cy="646331"/>
          </a:xfrm>
          <a:prstGeom prst="rect">
            <a:avLst/>
          </a:prstGeom>
          <a:solidFill>
            <a:schemeClr val="bg2"/>
          </a:solidFill>
        </p:spPr>
        <p:txBody>
          <a:bodyPr vert="horz"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发动机显示控制面板</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9" name="直接箭头连接符 28"/>
          <p:cNvCxnSpPr/>
          <p:nvPr/>
        </p:nvCxnSpPr>
        <p:spPr>
          <a:xfrm>
            <a:off x="4322101" y="565852"/>
            <a:ext cx="472342" cy="48507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730640" y="3880352"/>
            <a:ext cx="707342" cy="369332"/>
          </a:xfrm>
          <a:prstGeom prst="rect">
            <a:avLst/>
          </a:prstGeom>
          <a:solidFill>
            <a:schemeClr val="bg2"/>
          </a:solidFill>
        </p:spPr>
        <p:txBody>
          <a:bodyPr vert="horz"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机长</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1" name="文本框 30"/>
          <p:cNvSpPr txBox="1"/>
          <p:nvPr/>
        </p:nvSpPr>
        <p:spPr>
          <a:xfrm>
            <a:off x="4716207" y="6245381"/>
            <a:ext cx="707342" cy="369332"/>
          </a:xfrm>
          <a:prstGeom prst="rect">
            <a:avLst/>
          </a:prstGeom>
          <a:solidFill>
            <a:schemeClr val="bg2"/>
          </a:solidFill>
        </p:spPr>
        <p:txBody>
          <a:bodyPr vert="horz"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副驾</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2" name="文本框 31"/>
          <p:cNvSpPr txBox="1"/>
          <p:nvPr/>
        </p:nvSpPr>
        <p:spPr>
          <a:xfrm>
            <a:off x="6408007" y="5716482"/>
            <a:ext cx="4590802" cy="923330"/>
          </a:xfrm>
          <a:prstGeom prst="rect">
            <a:avLst/>
          </a:prstGeom>
          <a:solidFill>
            <a:schemeClr val="bg2"/>
          </a:solidFill>
        </p:spPr>
        <p:txBody>
          <a:bodyPr vert="horz"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DU</a:t>
            </a:r>
            <a:r>
              <a:rPr lang="zh-CN" altLang="en-US" sz="5400" dirty="0" smtClean="0">
                <a:solidFill>
                  <a:srgbClr val="FF0000"/>
                </a:solidFill>
                <a:latin typeface="方正超粗黑_GBK" panose="03000509000000000000" pitchFamily="65" charset="-122"/>
                <a:ea typeface="方正超粗黑_GBK" panose="03000509000000000000" pitchFamily="65" charset="-122"/>
              </a:rPr>
              <a:t>显示控制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257576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83052" y="0"/>
            <a:ext cx="10425896" cy="6858000"/>
          </a:xfrm>
          <a:prstGeom prst="rect">
            <a:avLst/>
          </a:prstGeom>
        </p:spPr>
      </p:pic>
      <p:sp>
        <p:nvSpPr>
          <p:cNvPr id="5" name="圆角矩形 4"/>
          <p:cNvSpPr/>
          <p:nvPr/>
        </p:nvSpPr>
        <p:spPr>
          <a:xfrm>
            <a:off x="5236233" y="2501661"/>
            <a:ext cx="1708031" cy="170803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867897" y="5705744"/>
            <a:ext cx="3065312"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正常显示</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4908444" y="1790305"/>
            <a:ext cx="2375111"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控制电门在</a:t>
            </a:r>
            <a:r>
              <a:rPr lang="en-US" altLang="zh-CN" dirty="0" smtClean="0">
                <a:solidFill>
                  <a:srgbClr val="FF0000"/>
                </a:solidFill>
                <a:latin typeface="方正超粗黑_GBK" panose="03000509000000000000" pitchFamily="65" charset="-122"/>
                <a:ea typeface="方正超粗黑_GBK" panose="03000509000000000000" pitchFamily="65" charset="-122"/>
              </a:rPr>
              <a:t>NORM</a:t>
            </a:r>
            <a:r>
              <a:rPr lang="zh-CN" altLang="en-US" dirty="0" smtClean="0">
                <a:solidFill>
                  <a:srgbClr val="FF0000"/>
                </a:solidFill>
                <a:latin typeface="方正超粗黑_GBK" panose="03000509000000000000" pitchFamily="65" charset="-122"/>
                <a:ea typeface="方正超粗黑_GBK" panose="03000509000000000000" pitchFamily="65" charset="-122"/>
              </a:rPr>
              <a:t>位</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15949" y="4708462"/>
            <a:ext cx="3786998" cy="1754326"/>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a:t>
            </a:r>
            <a:r>
              <a:rPr lang="zh-CN" altLang="en-US" dirty="0">
                <a:solidFill>
                  <a:srgbClr val="FF0000"/>
                </a:solidFill>
                <a:latin typeface="方正超粗黑_GBK" panose="03000509000000000000" pitchFamily="65" charset="-122"/>
                <a:ea typeface="方正超粗黑_GBK" panose="03000509000000000000" pitchFamily="65" charset="-122"/>
              </a:rPr>
              <a:t>左外侧</a:t>
            </a:r>
            <a:r>
              <a:rPr lang="en-US" altLang="zh-CN" dirty="0">
                <a:solidFill>
                  <a:srgbClr val="FF0000"/>
                </a:solidFill>
                <a:latin typeface="方正超粗黑_GBK" panose="03000509000000000000" pitchFamily="65" charset="-122"/>
                <a:ea typeface="方正超粗黑_GBK" panose="03000509000000000000" pitchFamily="65" charset="-122"/>
              </a:rPr>
              <a:t>DU: </a:t>
            </a:r>
            <a:r>
              <a:rPr lang="zh-CN" altLang="en-US" dirty="0">
                <a:solidFill>
                  <a:srgbClr val="FF0000"/>
                </a:solidFill>
                <a:latin typeface="方正超粗黑_GBK" panose="03000509000000000000" pitchFamily="65" charset="-122"/>
                <a:ea typeface="方正超粗黑_GBK" panose="03000509000000000000" pitchFamily="65" charset="-122"/>
              </a:rPr>
              <a:t>机长主飞行显</a:t>
            </a:r>
            <a:r>
              <a:rPr lang="zh-CN" altLang="en-US" dirty="0" smtClean="0">
                <a:solidFill>
                  <a:srgbClr val="FF0000"/>
                </a:solidFill>
                <a:latin typeface="方正超粗黑_GBK" panose="03000509000000000000" pitchFamily="65" charset="-122"/>
                <a:ea typeface="方正超粗黑_GBK" panose="03000509000000000000" pitchFamily="65" charset="-122"/>
              </a:rPr>
              <a:t>示</a:t>
            </a:r>
            <a:endParaRPr lang="zh-CN" altLang="en-US" dirty="0">
              <a:solidFill>
                <a:srgbClr val="FF0000"/>
              </a:solidFill>
              <a:latin typeface="方正超粗黑_GBK" panose="03000509000000000000" pitchFamily="65" charset="-122"/>
              <a:ea typeface="方正超粗黑_GBK" panose="03000509000000000000" pitchFamily="65" charset="-122"/>
            </a:endParaRPr>
          </a:p>
          <a:p>
            <a:r>
              <a:rPr lang="en-US" altLang="zh-CN" dirty="0">
                <a:solidFill>
                  <a:srgbClr val="FF0000"/>
                </a:solidFill>
                <a:latin typeface="方正超粗黑_GBK" panose="03000509000000000000" pitchFamily="65" charset="-122"/>
                <a:ea typeface="方正超粗黑_GBK" panose="03000509000000000000" pitchFamily="65" charset="-122"/>
              </a:rPr>
              <a:t>-</a:t>
            </a:r>
            <a:r>
              <a:rPr lang="zh-CN" altLang="en-US" dirty="0">
                <a:solidFill>
                  <a:srgbClr val="FF0000"/>
                </a:solidFill>
                <a:latin typeface="方正超粗黑_GBK" panose="03000509000000000000" pitchFamily="65" charset="-122"/>
                <a:ea typeface="方正超粗黑_GBK" panose="03000509000000000000" pitchFamily="65" charset="-122"/>
              </a:rPr>
              <a:t>左内侧</a:t>
            </a:r>
            <a:r>
              <a:rPr lang="en-US" altLang="zh-CN" dirty="0">
                <a:solidFill>
                  <a:srgbClr val="FF0000"/>
                </a:solidFill>
                <a:latin typeface="方正超粗黑_GBK" panose="03000509000000000000" pitchFamily="65" charset="-122"/>
                <a:ea typeface="方正超粗黑_GBK" panose="03000509000000000000" pitchFamily="65" charset="-122"/>
              </a:rPr>
              <a:t>DU: </a:t>
            </a:r>
            <a:r>
              <a:rPr lang="zh-CN" altLang="en-US" dirty="0">
                <a:solidFill>
                  <a:srgbClr val="FF0000"/>
                </a:solidFill>
                <a:latin typeface="方正超粗黑_GBK" panose="03000509000000000000" pitchFamily="65" charset="-122"/>
                <a:ea typeface="方正超粗黑_GBK" panose="03000509000000000000" pitchFamily="65" charset="-122"/>
              </a:rPr>
              <a:t>机长导航显示</a:t>
            </a:r>
          </a:p>
          <a:p>
            <a:r>
              <a:rPr lang="en-US" altLang="zh-CN" dirty="0">
                <a:solidFill>
                  <a:srgbClr val="FF0000"/>
                </a:solidFill>
                <a:latin typeface="方正超粗黑_GBK" panose="03000509000000000000" pitchFamily="65" charset="-122"/>
                <a:ea typeface="方正超粗黑_GBK" panose="03000509000000000000" pitchFamily="65" charset="-122"/>
              </a:rPr>
              <a:t>-</a:t>
            </a:r>
            <a:r>
              <a:rPr lang="zh-CN" altLang="en-US" dirty="0">
                <a:solidFill>
                  <a:srgbClr val="FF0000"/>
                </a:solidFill>
                <a:latin typeface="方正超粗黑_GBK" panose="03000509000000000000" pitchFamily="65" charset="-122"/>
                <a:ea typeface="方正超粗黑_GBK" panose="03000509000000000000" pitchFamily="65" charset="-122"/>
              </a:rPr>
              <a:t>右内侧</a:t>
            </a:r>
            <a:r>
              <a:rPr lang="en-US" altLang="zh-CN" dirty="0">
                <a:solidFill>
                  <a:srgbClr val="FF0000"/>
                </a:solidFill>
                <a:latin typeface="方正超粗黑_GBK" panose="03000509000000000000" pitchFamily="65" charset="-122"/>
                <a:ea typeface="方正超粗黑_GBK" panose="03000509000000000000" pitchFamily="65" charset="-122"/>
              </a:rPr>
              <a:t>DU: </a:t>
            </a:r>
            <a:r>
              <a:rPr lang="zh-CN" altLang="en-US" dirty="0">
                <a:solidFill>
                  <a:srgbClr val="FF0000"/>
                </a:solidFill>
                <a:latin typeface="方正超粗黑_GBK" panose="03000509000000000000" pitchFamily="65" charset="-122"/>
                <a:ea typeface="方正超粗黑_GBK" panose="03000509000000000000" pitchFamily="65" charset="-122"/>
              </a:rPr>
              <a:t>副驾驶导航显示</a:t>
            </a:r>
          </a:p>
          <a:p>
            <a:r>
              <a:rPr lang="en-US" altLang="zh-CN" dirty="0">
                <a:solidFill>
                  <a:srgbClr val="FF0000"/>
                </a:solidFill>
                <a:latin typeface="方正超粗黑_GBK" panose="03000509000000000000" pitchFamily="65" charset="-122"/>
                <a:ea typeface="方正超粗黑_GBK" panose="03000509000000000000" pitchFamily="65" charset="-122"/>
              </a:rPr>
              <a:t>-</a:t>
            </a:r>
            <a:r>
              <a:rPr lang="zh-CN" altLang="en-US" dirty="0">
                <a:solidFill>
                  <a:srgbClr val="FF0000"/>
                </a:solidFill>
                <a:latin typeface="方正超粗黑_GBK" panose="03000509000000000000" pitchFamily="65" charset="-122"/>
                <a:ea typeface="方正超粗黑_GBK" panose="03000509000000000000" pitchFamily="65" charset="-122"/>
              </a:rPr>
              <a:t>右外侧</a:t>
            </a:r>
            <a:r>
              <a:rPr lang="en-US" altLang="zh-CN" dirty="0">
                <a:solidFill>
                  <a:srgbClr val="FF0000"/>
                </a:solidFill>
                <a:latin typeface="方正超粗黑_GBK" panose="03000509000000000000" pitchFamily="65" charset="-122"/>
                <a:ea typeface="方正超粗黑_GBK" panose="03000509000000000000" pitchFamily="65" charset="-122"/>
              </a:rPr>
              <a:t>DU: </a:t>
            </a:r>
            <a:r>
              <a:rPr lang="zh-CN" altLang="en-US" dirty="0">
                <a:solidFill>
                  <a:srgbClr val="FF0000"/>
                </a:solidFill>
                <a:latin typeface="方正超粗黑_GBK" panose="03000509000000000000" pitchFamily="65" charset="-122"/>
                <a:ea typeface="方正超粗黑_GBK" panose="03000509000000000000" pitchFamily="65" charset="-122"/>
              </a:rPr>
              <a:t>副驾驶主飞行显示</a:t>
            </a:r>
          </a:p>
          <a:p>
            <a:r>
              <a:rPr lang="en-US" altLang="zh-CN" dirty="0">
                <a:solidFill>
                  <a:srgbClr val="FF0000"/>
                </a:solidFill>
                <a:latin typeface="方正超粗黑_GBK" panose="03000509000000000000" pitchFamily="65" charset="-122"/>
                <a:ea typeface="方正超粗黑_GBK" panose="03000509000000000000" pitchFamily="65" charset="-122"/>
              </a:rPr>
              <a:t>-</a:t>
            </a:r>
            <a:r>
              <a:rPr lang="zh-CN" altLang="en-US" dirty="0">
                <a:solidFill>
                  <a:srgbClr val="FF0000"/>
                </a:solidFill>
                <a:latin typeface="方正超粗黑_GBK" panose="03000509000000000000" pitchFamily="65" charset="-122"/>
                <a:ea typeface="方正超粗黑_GBK" panose="03000509000000000000" pitchFamily="65" charset="-122"/>
              </a:rPr>
              <a:t>上中央</a:t>
            </a:r>
            <a:r>
              <a:rPr lang="en-US" altLang="zh-CN" dirty="0">
                <a:solidFill>
                  <a:srgbClr val="FF0000"/>
                </a:solidFill>
                <a:latin typeface="方正超粗黑_GBK" panose="03000509000000000000" pitchFamily="65" charset="-122"/>
                <a:ea typeface="方正超粗黑_GBK" panose="03000509000000000000" pitchFamily="65" charset="-122"/>
              </a:rPr>
              <a:t>DU</a:t>
            </a:r>
            <a:r>
              <a:rPr lang="zh-CN" altLang="en-US" dirty="0">
                <a:solidFill>
                  <a:srgbClr val="FF0000"/>
                </a:solidFill>
                <a:latin typeface="方正超粗黑_GBK" panose="03000509000000000000" pitchFamily="65" charset="-122"/>
                <a:ea typeface="方正超粗黑_GBK" panose="03000509000000000000" pitchFamily="65" charset="-122"/>
              </a:rPr>
              <a:t>：发动机主要参数显示</a:t>
            </a:r>
          </a:p>
          <a:p>
            <a:r>
              <a:rPr lang="en-US" altLang="zh-CN" dirty="0">
                <a:solidFill>
                  <a:srgbClr val="FF0000"/>
                </a:solidFill>
                <a:latin typeface="方正超粗黑_GBK" panose="03000509000000000000" pitchFamily="65" charset="-122"/>
                <a:ea typeface="方正超粗黑_GBK" panose="03000509000000000000" pitchFamily="65" charset="-122"/>
              </a:rPr>
              <a:t>-</a:t>
            </a:r>
            <a:r>
              <a:rPr lang="zh-CN" altLang="en-US" dirty="0">
                <a:solidFill>
                  <a:srgbClr val="FF0000"/>
                </a:solidFill>
                <a:latin typeface="方正超粗黑_GBK" panose="03000509000000000000" pitchFamily="65" charset="-122"/>
                <a:ea typeface="方正超粗黑_GBK" panose="03000509000000000000" pitchFamily="65" charset="-122"/>
              </a:rPr>
              <a:t>下中央</a:t>
            </a:r>
            <a:r>
              <a:rPr lang="en-US" altLang="zh-CN" dirty="0">
                <a:solidFill>
                  <a:srgbClr val="FF0000"/>
                </a:solidFill>
                <a:latin typeface="方正超粗黑_GBK" panose="03000509000000000000" pitchFamily="65" charset="-122"/>
                <a:ea typeface="方正超粗黑_GBK" panose="03000509000000000000" pitchFamily="65" charset="-122"/>
              </a:rPr>
              <a:t>DU: </a:t>
            </a:r>
            <a:r>
              <a:rPr lang="zh-CN" altLang="en-US" dirty="0">
                <a:solidFill>
                  <a:srgbClr val="FF0000"/>
                </a:solidFill>
                <a:latin typeface="方正超粗黑_GBK" panose="03000509000000000000" pitchFamily="65" charset="-122"/>
                <a:ea typeface="方正超粗黑_GBK" panose="03000509000000000000" pitchFamily="65" charset="-122"/>
              </a:rPr>
              <a:t>发动机辅助参数显示</a:t>
            </a:r>
          </a:p>
        </p:txBody>
      </p:sp>
      <p:sp>
        <p:nvSpPr>
          <p:cNvPr id="12" name="圆角矩形 11"/>
          <p:cNvSpPr/>
          <p:nvPr/>
        </p:nvSpPr>
        <p:spPr>
          <a:xfrm>
            <a:off x="5236092" y="4832396"/>
            <a:ext cx="1708031" cy="170803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7927505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869</TotalTime>
  <Words>8118</Words>
  <Application>Microsoft Office PowerPoint</Application>
  <PresentationFormat>宽屏</PresentationFormat>
  <Paragraphs>388</Paragraphs>
  <Slides>73</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73</vt:i4>
      </vt:variant>
    </vt:vector>
  </HeadingPairs>
  <TitlesOfParts>
    <vt:vector size="80" baseType="lpstr">
      <vt:lpstr>方正超粗黑_GBK</vt:lpstr>
      <vt:lpstr>宋体</vt:lpstr>
      <vt:lpstr>Arial</vt:lpstr>
      <vt:lpstr>Calibri</vt:lpstr>
      <vt:lpstr>Calibri Light</vt:lpstr>
      <vt:lpstr>Symbol</vt:lpstr>
      <vt:lpstr>Office 主题</vt:lpstr>
      <vt:lpstr>CFM56-7B</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显示自动转换</vt:lpstr>
      <vt:lpstr>PowerPoint 演示文稿</vt:lpstr>
      <vt:lpstr>发动机指示</vt:lpstr>
      <vt:lpstr>PowerPoint 演示文稿</vt:lpstr>
      <vt:lpstr>PowerPoint 演示文稿</vt:lpstr>
      <vt:lpstr>显示颜色变化</vt:lpstr>
      <vt:lpstr>PowerPoint 演示文稿</vt:lpstr>
      <vt:lpstr>PowerPoint 演示文稿</vt:lpstr>
      <vt:lpstr>PowerPoint 演示文稿</vt:lpstr>
      <vt:lpstr>PowerPoint 演示文稿</vt:lpstr>
      <vt:lpstr>PowerPoint 演示文稿</vt:lpstr>
      <vt:lpstr>PowerPoint 演示文稿</vt:lpstr>
      <vt:lpstr>N1指示</vt:lpstr>
      <vt:lpstr>PowerPoint 演示文稿</vt:lpstr>
      <vt:lpstr>PowerPoint 演示文稿</vt:lpstr>
      <vt:lpstr>PowerPoint 演示文稿</vt:lpstr>
      <vt:lpstr>7种推力模式（绿色）</vt:lpstr>
      <vt:lpstr>PowerPoint 演示文稿</vt:lpstr>
      <vt:lpstr>PowerPoint 演示文稿</vt:lpstr>
      <vt:lpstr>启动阀打开信息</vt:lpstr>
      <vt:lpstr>滑油滤旁通告警信息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转速计系统</vt:lpstr>
      <vt:lpstr>PowerPoint 演示文稿</vt:lpstr>
      <vt:lpstr>PowerPoint 演示文稿</vt:lpstr>
      <vt:lpstr>PowerPoint 演示文稿</vt:lpstr>
      <vt:lpstr>PowerPoint 演示文稿</vt:lpstr>
      <vt:lpstr>N1转速传感器原理</vt:lpstr>
      <vt:lpstr>PowerPoint 演示文稿</vt:lpstr>
      <vt:lpstr>PowerPoint 演示文稿</vt:lpstr>
      <vt:lpstr>PowerPoint 演示文稿</vt:lpstr>
      <vt:lpstr>PowerPoint 演示文稿</vt:lpstr>
      <vt:lpstr>PowerPoint 演示文稿</vt:lpstr>
      <vt:lpstr>PowerPoint 演示文稿</vt:lpstr>
      <vt:lpstr>机载振动监控系统</vt:lpstr>
      <vt:lpstr>机载振动监控系统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XiTongPan.Com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匿名用户</dc:creator>
  <cp:lastModifiedBy>匿名用户</cp:lastModifiedBy>
  <cp:revision>230</cp:revision>
  <dcterms:created xsi:type="dcterms:W3CDTF">2018-09-08T22:34:02Z</dcterms:created>
  <dcterms:modified xsi:type="dcterms:W3CDTF">2018-11-04T04:34:49Z</dcterms:modified>
</cp:coreProperties>
</file>